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3"/>
  </p:notesMasterIdLst>
  <p:sldIdLst>
    <p:sldId id="258" r:id="rId2"/>
    <p:sldId id="349" r:id="rId3"/>
    <p:sldId id="348" r:id="rId4"/>
    <p:sldId id="350" r:id="rId5"/>
    <p:sldId id="351" r:id="rId6"/>
    <p:sldId id="271" r:id="rId7"/>
    <p:sldId id="297" r:id="rId8"/>
    <p:sldId id="298" r:id="rId9"/>
    <p:sldId id="301" r:id="rId10"/>
    <p:sldId id="303" r:id="rId11"/>
    <p:sldId id="341" r:id="rId12"/>
    <p:sldId id="342" r:id="rId13"/>
    <p:sldId id="323" r:id="rId14"/>
    <p:sldId id="305" r:id="rId15"/>
    <p:sldId id="306" r:id="rId16"/>
    <p:sldId id="304" r:id="rId17"/>
    <p:sldId id="307" r:id="rId18"/>
    <p:sldId id="308" r:id="rId19"/>
    <p:sldId id="309" r:id="rId20"/>
    <p:sldId id="311" r:id="rId21"/>
    <p:sldId id="313" r:id="rId22"/>
    <p:sldId id="310" r:id="rId23"/>
    <p:sldId id="314" r:id="rId24"/>
    <p:sldId id="315" r:id="rId25"/>
    <p:sldId id="357" r:id="rId26"/>
    <p:sldId id="352" r:id="rId27"/>
    <p:sldId id="317" r:id="rId28"/>
    <p:sldId id="318" r:id="rId29"/>
    <p:sldId id="316" r:id="rId30"/>
    <p:sldId id="319" r:id="rId31"/>
    <p:sldId id="320" r:id="rId32"/>
    <p:sldId id="322" r:id="rId33"/>
    <p:sldId id="360" r:id="rId34"/>
    <p:sldId id="361" r:id="rId35"/>
    <p:sldId id="343" r:id="rId36"/>
    <p:sldId id="344" r:id="rId37"/>
    <p:sldId id="321" r:id="rId38"/>
    <p:sldId id="358" r:id="rId39"/>
    <p:sldId id="353" r:id="rId40"/>
    <p:sldId id="354" r:id="rId41"/>
    <p:sldId id="355" r:id="rId42"/>
    <p:sldId id="356" r:id="rId43"/>
    <p:sldId id="347" r:id="rId44"/>
    <p:sldId id="359" r:id="rId45"/>
    <p:sldId id="362" r:id="rId46"/>
    <p:sldId id="363" r:id="rId47"/>
    <p:sldId id="364" r:id="rId48"/>
    <p:sldId id="365" r:id="rId49"/>
    <p:sldId id="366" r:id="rId50"/>
    <p:sldId id="367" r:id="rId51"/>
    <p:sldId id="368" r:id="rId52"/>
  </p:sldIdLst>
  <p:sldSz cx="12192000" cy="6858000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0F8E0"/>
    <a:srgbClr val="CCFFCC"/>
    <a:srgbClr val="CCFF99"/>
    <a:srgbClr val="92278F"/>
    <a:srgbClr val="E3DFF7"/>
    <a:srgbClr val="EAE5EB"/>
    <a:srgbClr val="DEE6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157" autoAdjust="0"/>
    <p:restoredTop sz="94660"/>
  </p:normalViewPr>
  <p:slideViewPr>
    <p:cSldViewPr snapToGrid="0">
      <p:cViewPr varScale="1">
        <p:scale>
          <a:sx n="59" d="100"/>
          <a:sy n="59" d="100"/>
        </p:scale>
        <p:origin x="60" y="38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B7D6DDD3-D7E9-488B-B626-1E8285E424D8}" type="datetimeFigureOut">
              <a:rPr lang="en-US" smtClean="0"/>
              <a:t>2/1/2026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65CF6084-2C3C-4FE7-B181-D16A342905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4252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>
          <a:xfrm>
            <a:off x="0" y="6171231"/>
            <a:ext cx="12192000" cy="697337"/>
          </a:xfrm>
          <a:prstGeom prst="rect">
            <a:avLst/>
          </a:prstGeom>
          <a:solidFill>
            <a:srgbClr val="57068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17" name="Rectangle 16"/>
          <p:cNvSpPr/>
          <p:nvPr userDrawn="1"/>
        </p:nvSpPr>
        <p:spPr>
          <a:xfrm>
            <a:off x="15" y="6094179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164" y="6292310"/>
            <a:ext cx="2113225" cy="334949"/>
          </a:xfrm>
          <a:prstGeom prst="rect">
            <a:avLst/>
          </a:prstGeom>
        </p:spPr>
      </p:pic>
      <p:pic>
        <p:nvPicPr>
          <p:cNvPr id="15" name="Picture 14" descr="final-logo-3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1914" y="6270691"/>
            <a:ext cx="1117381" cy="817404"/>
          </a:xfrm>
          <a:prstGeom prst="rect">
            <a:avLst/>
          </a:prstGeom>
        </p:spPr>
      </p:pic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46794" y="6314268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91440" indent="-91440">
              <a:buSzPct val="100000"/>
              <a:buFont typeface="Wingdings" panose="05000000000000000000" pitchFamily="2" charset="2"/>
              <a:buChar char="q"/>
              <a:defRPr/>
            </a:lvl1pPr>
          </a:lstStyle>
          <a:p>
            <a:pPr lvl="0"/>
            <a:r>
              <a:rPr lang="en-US" dirty="0"/>
              <a:t> 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 userDrawn="1"/>
        </p:nvSpPr>
        <p:spPr>
          <a:xfrm>
            <a:off x="0" y="6339080"/>
            <a:ext cx="12192000" cy="518920"/>
          </a:xfrm>
          <a:prstGeom prst="rect">
            <a:avLst/>
          </a:prstGeom>
          <a:solidFill>
            <a:srgbClr val="57068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15" y="627259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7" name="Picture 16" descr="final-logo-3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1914" y="6379551"/>
            <a:ext cx="1117381" cy="81740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045" y="6405564"/>
            <a:ext cx="2113225" cy="334949"/>
          </a:xfrm>
          <a:prstGeom prst="rect">
            <a:avLst/>
          </a:prstGeom>
        </p:spPr>
      </p:pic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46794" y="6314268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0545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106019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477911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214193"/>
            <a:ext cx="4937760" cy="33782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477911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214193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6339080"/>
            <a:ext cx="12192000" cy="518920"/>
          </a:xfrm>
          <a:prstGeom prst="rect">
            <a:avLst/>
          </a:prstGeom>
          <a:solidFill>
            <a:srgbClr val="57068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11" name="Rectangle 10"/>
          <p:cNvSpPr/>
          <p:nvPr userDrawn="1"/>
        </p:nvSpPr>
        <p:spPr>
          <a:xfrm>
            <a:off x="15" y="627259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32682" y="6508672"/>
            <a:ext cx="984019" cy="273844"/>
          </a:xfrm>
          <a:prstGeom prst="rect">
            <a:avLst/>
          </a:prstGeom>
        </p:spPr>
        <p:txBody>
          <a:bodyPr vert="horz" lIns="68567" tIns="34289" rIns="68567" bIns="34289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507" y="6405564"/>
            <a:ext cx="2113225" cy="334949"/>
          </a:xfrm>
          <a:prstGeom prst="rect">
            <a:avLst/>
          </a:prstGeom>
        </p:spPr>
      </p:pic>
      <p:pic>
        <p:nvPicPr>
          <p:cNvPr id="16" name="Picture 15" descr="final-logo-3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2543" y="6446621"/>
            <a:ext cx="923615" cy="67565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6160663"/>
            <a:ext cx="12192000" cy="697337"/>
          </a:xfrm>
          <a:prstGeom prst="rect">
            <a:avLst/>
          </a:prstGeom>
          <a:solidFill>
            <a:srgbClr val="57068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/>
          </a:p>
        </p:txBody>
      </p:sp>
      <p:sp>
        <p:nvSpPr>
          <p:cNvPr id="9" name="Rectangle 8"/>
          <p:cNvSpPr/>
          <p:nvPr/>
        </p:nvSpPr>
        <p:spPr>
          <a:xfrm>
            <a:off x="15" y="6094179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0402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539277"/>
            <a:ext cx="10058400" cy="432981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46794" y="6314268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097280" y="14330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07" y="6307398"/>
            <a:ext cx="2113225" cy="334949"/>
          </a:xfrm>
          <a:prstGeom prst="rect">
            <a:avLst/>
          </a:prstGeom>
        </p:spPr>
      </p:pic>
      <p:pic>
        <p:nvPicPr>
          <p:cNvPr id="15" name="Picture 14" descr="final-logo-3.eps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1914" y="6270691"/>
            <a:ext cx="1117381" cy="81740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github.com/sdrangan/hwdesign/blob/main/demos/fixp/piecewise.ipynb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5" Type="http://schemas.openxmlformats.org/officeDocument/2006/relationships/image" Target="../media/image100.png"/><Relationship Id="rId4" Type="http://schemas.openxmlformats.org/officeDocument/2006/relationships/image" Target="../media/image9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6600" dirty="0"/>
              <a:t>Unit 3 </a:t>
            </a:r>
            <a:br>
              <a:rPr lang="en-US" sz="6600" dirty="0"/>
            </a:br>
            <a:r>
              <a:rPr lang="en-US" sz="6600" dirty="0"/>
              <a:t>Floating and Fixed Point Numbers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EL-GY 9463:  Introduction to Hardware Design</a:t>
            </a:r>
          </a:p>
          <a:p>
            <a:r>
              <a:rPr lang="en-US" dirty="0" err="1"/>
              <a:t>ProfS.</a:t>
            </a:r>
            <a:r>
              <a:rPr lang="en-US" dirty="0"/>
              <a:t> Sundeep Rangan, Siddharth Garg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42935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742B7-BFC7-F5BA-79DA-30CF2B615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21679AF-8EAE-2077-FAB7-C9DB318F4A0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b="0" dirty="0"/>
                  <a:t>Consider some values with:</a:t>
                </a:r>
              </a:p>
              <a:p>
                <a:pPr lvl="1"/>
                <a:r>
                  <a:rPr lang="en-US" b="0" dirty="0"/>
                  <a:t>Precision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=10, </m:t>
                    </m:r>
                  </m:oMath>
                </a14:m>
                <a:r>
                  <a:rPr lang="en-US" dirty="0"/>
                  <a:t>Exponent width =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Scale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−8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These values are never used.  Just for demo</a:t>
                </a:r>
              </a:p>
              <a:p>
                <a:r>
                  <a:rPr lang="en-US" dirty="0"/>
                  <a:t>Total number of bits =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1+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=16</m:t>
                    </m:r>
                  </m:oMath>
                </a14:m>
                <a:r>
                  <a:rPr lang="en-US" dirty="0"/>
                  <a:t> bits</a:t>
                </a:r>
              </a:p>
              <a:p>
                <a:r>
                  <a:rPr lang="en-US" dirty="0"/>
                  <a:t>Mantissa range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0,1023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 Exponent range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0,31</m:t>
                        </m:r>
                      </m:e>
                    </m:d>
                  </m:oMath>
                </a14:m>
                <a:endParaRPr lang="en-US" b="0" dirty="0"/>
              </a:p>
              <a:p>
                <a:r>
                  <a:rPr lang="en-US" dirty="0"/>
                  <a:t>Table to the right shows values with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p>
                    </m:sSup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21679AF-8EAE-2077-FAB7-C9DB318F4A0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245DAF-FF25-9BC2-3E1B-7EB3FEC70E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10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108C8D8-248B-4E9B-8446-A43F4C034C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0992" y="1940368"/>
            <a:ext cx="3971054" cy="2319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3576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E7785-D7A7-6EF1-E057-05BF2ADD1C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Problem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43BCA96-7511-1F74-0CB7-3C69C90A37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58929" y="1618975"/>
            <a:ext cx="10398362" cy="377544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BEB17A-409D-A786-BAB4-BCF82F68A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9874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410631-9C0A-E80F-6365-5DBAF6105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5A42768-CC5C-F812-7D39-F7C54B7714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13862" y="1704355"/>
            <a:ext cx="9696968" cy="376581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B1625A-95F6-DDC5-F617-A2CED92A5A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04095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877368-C67A-2296-7EBD-A6EB5D9106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Terminology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17B2858-1DA4-CBEF-51C0-988B155EE6E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400" dirty="0"/>
                  <a:t>To compare ways of representing numbers, we introduce some terminology</a:t>
                </a:r>
              </a:p>
              <a:p>
                <a:r>
                  <a:rPr lang="en-US" sz="240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Class </a:t>
                </a:r>
                <a:r>
                  <a:rPr lang="en-US" sz="2400" dirty="0">
                    <a:solidFill>
                      <a:schemeClr val="tx1"/>
                    </a:solidFill>
                  </a:rPr>
                  <a:t>or</a:t>
                </a:r>
                <a:r>
                  <a:rPr lang="en-US" sz="240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 Format</a:t>
                </a:r>
                <a:r>
                  <a:rPr lang="en-US" sz="2400" dirty="0"/>
                  <a:t>:  A finite </a:t>
                </a:r>
                <a:r>
                  <a:rPr lang="en-US" sz="240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set</a:t>
                </a:r>
                <a:r>
                  <a:rPr lang="en-US" sz="2400" dirty="0"/>
                  <a:t> of real-valued numbers </a:t>
                </a:r>
              </a:p>
              <a:p>
                <a:pPr lvl="1"/>
                <a:r>
                  <a:rPr lang="en-US" sz="2000" dirty="0"/>
                  <a:t>Example: 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𝑈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𝐹𝑃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  <a:p>
                <a:r>
                  <a:rPr lang="en-US" sz="240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Bit representation</a:t>
                </a:r>
                <a:r>
                  <a:rPr lang="en-US" sz="2400" dirty="0"/>
                  <a:t>:  The bit encoding used to store each element in the class:  </a:t>
                </a:r>
              </a:p>
              <a:p>
                <a:pPr lvl="1"/>
                <a:r>
                  <a:rPr lang="en-US" sz="2000" dirty="0"/>
                  <a:t>For integer:  Representation is the two-complement or unsigned integer</a:t>
                </a:r>
              </a:p>
              <a:p>
                <a:pPr lvl="1"/>
                <a:r>
                  <a:rPr lang="en-US" sz="2000" dirty="0"/>
                  <a:t>For FP:  representation is the triple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  <a:p>
                <a:r>
                  <a:rPr lang="en-US" sz="240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Decoded</a:t>
                </a:r>
                <a:r>
                  <a:rPr lang="en-US" sz="2400" dirty="0"/>
                  <a:t> or </a:t>
                </a:r>
                <a:r>
                  <a:rPr lang="en-US" sz="240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numeric value</a:t>
                </a:r>
                <a:r>
                  <a:rPr lang="en-US" sz="2400" dirty="0"/>
                  <a:t>:  The real-value for a given bit representation </a:t>
                </a:r>
              </a:p>
              <a:p>
                <a:pPr lvl="1"/>
                <a:r>
                  <a:rPr lang="en-US" sz="2000" dirty="0"/>
                  <a:t>Example: 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𝐴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p>
                    </m:sSup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17B2858-1DA4-CBEF-51C0-988B155EE6E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97" t="-1972" r="-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A3B1C-0F54-4A4C-DFAB-29634DEDD2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5573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89BBBC-B8AB-55A8-9903-BFAD594C87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Range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25635D6-57F1-D2CC-6428-B7FA4CC87AD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400" dirty="0"/>
                  <a:t>A benefit of Floating point is its dynamic range</a:t>
                </a:r>
              </a:p>
              <a:p>
                <a:r>
                  <a:rPr lang="en-US" sz="240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Dynamic range</a:t>
                </a:r>
                <a:r>
                  <a:rPr lang="en-US" sz="2400" dirty="0"/>
                  <a:t>:  Given a number class:  </a:t>
                </a:r>
                <a:br>
                  <a:rPr lang="en-US" sz="2400" dirty="0"/>
                </a:br>
                <a:br>
                  <a:rPr lang="en-US" sz="2400" dirty="0"/>
                </a:b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latin typeface="Cambria Math" panose="02040503050406030204" pitchFamily="18" charset="0"/>
                                  </a:rPr>
                                  <m:t>max</m:t>
                                </m:r>
                              </m:e>
                              <m:lim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&gt;0</m:t>
                                </m:r>
                              </m:lim>
                            </m:limLow>
                          </m:fName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</m:num>
                      <m:den>
                        <m:func>
                          <m:func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latin typeface="Cambria Math" panose="02040503050406030204" pitchFamily="18" charset="0"/>
                                  </a:rPr>
                                  <m:t>min</m:t>
                                </m:r>
                              </m:e>
                              <m:lim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≠0</m:t>
                                </m:r>
                              </m:lim>
                            </m:limLow>
                          </m:fName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</m:func>
                      </m:den>
                    </m:f>
                  </m:oMath>
                </a14:m>
                <a:endParaRPr lang="en-US" sz="2400" b="0" dirty="0"/>
              </a:p>
              <a:p>
                <a:pPr lvl="1"/>
                <a:endParaRPr lang="en-US" sz="2200" dirty="0"/>
              </a:p>
              <a:p>
                <a:pPr lvl="1"/>
                <a:r>
                  <a:rPr lang="en-US" sz="2200" dirty="0"/>
                  <a:t>Represents span between the max before overflow and underflow</a:t>
                </a:r>
              </a:p>
              <a:p>
                <a:r>
                  <a:rPr lang="en-US" sz="2400" dirty="0"/>
                  <a:t>Often quoted in dB: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𝑑𝐵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=20</m:t>
                    </m:r>
                    <m:func>
                      <m:func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fName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(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)</m:t>
                        </m:r>
                      </m:e>
                    </m:func>
                  </m:oMath>
                </a14:m>
                <a:endParaRPr lang="en-US" sz="2400" dirty="0"/>
              </a:p>
              <a:p>
                <a:r>
                  <a:rPr lang="en-US" sz="2400" dirty="0"/>
                  <a:t>Or bits: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𝑏𝑖𝑡𝑠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(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)</m:t>
                        </m:r>
                      </m:e>
                    </m:func>
                  </m:oMath>
                </a14:m>
                <a:endParaRPr lang="en-US" sz="2400" dirty="0"/>
              </a:p>
              <a:p>
                <a:pPr lvl="1"/>
                <a:endParaRPr lang="en-US" sz="2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25635D6-57F1-D2CC-6428-B7FA4CC87AD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97" t="-19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DAB81A-79AC-B26E-D7E4-94E4E3A6F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47527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464634E-1541-ECF1-2015-5E16156AA36F}"/>
              </a:ext>
            </a:extLst>
          </p:cNvPr>
          <p:cNvSpPr/>
          <p:nvPr/>
        </p:nvSpPr>
        <p:spPr>
          <a:xfrm>
            <a:off x="4262437" y="4086224"/>
            <a:ext cx="3776663" cy="67627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3D8ABA-1AFE-21B4-5602-1C57D6EC4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Range of Integers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56F597B-B550-3DB2-CD40-5D669503316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79" y="1539277"/>
                <a:ext cx="10318433" cy="4329817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Consider signed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2400" dirty="0"/>
                  <a:t> bit integers: 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:r>
                  <a:rPr lang="en-US" sz="2400" dirty="0"/>
                  <a:t>Max value: 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&gt;0</m:t>
                            </m:r>
                          </m:lim>
                        </m:limLow>
                      </m:fName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e>
                    </m:func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−1≈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sz="2400" dirty="0"/>
              </a:p>
              <a:p>
                <a:r>
                  <a:rPr lang="en-US" sz="2400" dirty="0"/>
                  <a:t>Min non-zero value: 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min</m:t>
                        </m:r>
                      </m:fName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e>
                    </m:func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sz="2400" dirty="0"/>
              </a:p>
              <a:p>
                <a:r>
                  <a:rPr lang="en-US" sz="2400" dirty="0"/>
                  <a:t>Hence dynamic range of integers:  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sz="2400" dirty="0"/>
              </a:p>
              <a:p>
                <a:r>
                  <a:rPr lang="en-US" sz="2400" dirty="0"/>
                  <a:t>For integers, dynamic range is:</a:t>
                </a:r>
                <a:br>
                  <a:rPr lang="en-US" sz="2400" dirty="0"/>
                </a:br>
                <a:br>
                  <a:rPr lang="en-US" sz="2400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𝑏𝑖𝑡𝑠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US" sz="2400" dirty="0"/>
              </a:p>
              <a:p>
                <a:pPr lvl="1"/>
                <a:endParaRPr lang="en-US" sz="2200" dirty="0"/>
              </a:p>
              <a:p>
                <a:pPr lvl="1"/>
                <a:r>
                  <a:rPr lang="en-US" sz="2200" dirty="0"/>
                  <a:t>equal to number of non-sign bits</a:t>
                </a:r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56F597B-B550-3DB2-CD40-5D669503316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79" y="1539277"/>
                <a:ext cx="10318433" cy="4329817"/>
              </a:xfrm>
              <a:blipFill>
                <a:blip r:embed="rId2"/>
                <a:stretch>
                  <a:fillRect l="-1654" t="-19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473383-44DD-5E8E-0103-38840ECE61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92576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EB59B17-5DD3-AC31-48E8-90E49AC84B26}"/>
              </a:ext>
            </a:extLst>
          </p:cNvPr>
          <p:cNvSpPr/>
          <p:nvPr/>
        </p:nvSpPr>
        <p:spPr>
          <a:xfrm>
            <a:off x="4238148" y="4133849"/>
            <a:ext cx="3776663" cy="67627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6BD666-9D8F-BF7C-73E1-E86E2E47FE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Floating-Point Dynamic Range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DD4012F-4DB6-459F-7B93-DD972EF876D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Recall: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𝐴𝑐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p>
                    </m:sSup>
                  </m:oMath>
                </a14:m>
                <a:endParaRPr lang="en-US" b="0" dirty="0"/>
              </a:p>
              <a:p>
                <a:r>
                  <a:rPr lang="en-US" dirty="0"/>
                  <a:t>Largest value for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dirty="0"/>
                  <a:t>: </a:t>
                </a:r>
              </a:p>
              <a:p>
                <a:pPr lvl="1"/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−1≈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−1⇒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max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sup>
                        </m:sSup>
                      </m:sup>
                    </m:sSup>
                  </m:oMath>
                </a14:m>
                <a:endParaRPr lang="en-US" b="0" dirty="0"/>
              </a:p>
              <a:p>
                <a:r>
                  <a:rPr lang="en-US" b="0" dirty="0"/>
                  <a:t>Smallest non-zero value for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b="0" dirty="0"/>
              </a:p>
              <a:p>
                <a:r>
                  <a:rPr lang="en-US" b="0" dirty="0"/>
                  <a:t>Dynamic range: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sup>
                        </m:sSup>
                      </m:sup>
                    </m:sSup>
                  </m:oMath>
                </a14:m>
                <a:endParaRPr lang="en-US" b="0" dirty="0"/>
              </a:p>
              <a:p>
                <a:r>
                  <a:rPr lang="en-US" dirty="0"/>
                  <a:t>For floating point:</a:t>
                </a:r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𝑏𝑖𝑡𝑠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−1+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sup>
                    </m:sSup>
                  </m:oMath>
                </a14:m>
                <a:endParaRPr lang="en-US" b="0" dirty="0"/>
              </a:p>
              <a:p>
                <a:endParaRPr lang="en-US" dirty="0"/>
              </a:p>
              <a:p>
                <a:pPr lvl="1"/>
                <a:r>
                  <a:rPr lang="en-US" dirty="0"/>
                  <a:t>Grows exponentially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b="0" dirty="0"/>
                  <a:t>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DD4012F-4DB6-459F-7B93-DD972EF876D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7892E4-BD00-AE2A-D956-828E5726A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42244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ED3895-6520-29C2-4A1A-1BAEF3724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Comparison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FF836FA-6066-6E31-7774-451B86CB94D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800" dirty="0"/>
                  <a:t>32-bit integer:  </a:t>
                </a:r>
              </a:p>
              <a:p>
                <a:pPr lvl="1"/>
                <a:r>
                  <a:rPr lang="en-US" sz="2400" dirty="0"/>
                  <a:t>Range goes from 1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31</m:t>
                        </m:r>
                      </m:sup>
                    </m:sSup>
                  </m:oMath>
                </a14:m>
                <a:endParaRPr lang="en-US" sz="2400" dirty="0"/>
              </a:p>
              <a:p>
                <a:pPr lvl="1"/>
                <a:r>
                  <a:rPr lang="en-US" sz="2400" dirty="0"/>
                  <a:t>Dynamic range in linear scale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≈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2.14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</m:d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9</m:t>
                        </m:r>
                      </m:sup>
                    </m:sSup>
                  </m:oMath>
                </a14:m>
                <a:r>
                  <a:rPr lang="en-US" sz="2400" dirty="0"/>
                  <a:t>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=32⇒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𝑏𝑖𝑡𝑠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−1=31</m:t>
                    </m:r>
                  </m:oMath>
                </a14:m>
                <a:r>
                  <a:rPr lang="en-US" sz="2400" b="0" dirty="0"/>
                  <a:t> bits</a:t>
                </a:r>
              </a:p>
              <a:p>
                <a:r>
                  <a:rPr lang="en-US" sz="2400" dirty="0"/>
                  <a:t>32-bit floating point:</a:t>
                </a:r>
              </a:p>
              <a:p>
                <a:pPr lvl="1"/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=23, </m:t>
                    </m:r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=8</m:t>
                    </m:r>
                  </m:oMath>
                </a14:m>
                <a:endParaRPr lang="en-US" sz="2400" b="0" dirty="0"/>
              </a:p>
              <a:p>
                <a:pPr lvl="1"/>
                <a:r>
                  <a:rPr lang="en-US" sz="2400" dirty="0"/>
                  <a:t>Dynamic range in bits: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𝑏𝑖𝑡𝑠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−1+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8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=22+255=</m:t>
                    </m:r>
                    <m:r>
                      <a:rPr lang="en-US" sz="2400" b="0" i="1" smtClean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277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 bits</a:t>
                </a:r>
              </a:p>
              <a:p>
                <a:pPr lvl="1"/>
                <a:r>
                  <a:rPr lang="en-US" sz="2400" dirty="0"/>
                  <a:t>Dynamic range in linear scale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≈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83</m:t>
                        </m:r>
                      </m:sup>
                    </m:sSup>
                  </m:oMath>
                </a14:m>
                <a:endParaRPr lang="en-US" sz="2400" dirty="0"/>
              </a:p>
              <a:p>
                <a:r>
                  <a:rPr lang="en-US" sz="2600" dirty="0"/>
                  <a:t>FP has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&gt;70</m:t>
                    </m:r>
                  </m:oMath>
                </a14:m>
                <a:r>
                  <a:rPr lang="en-US" sz="2600" dirty="0"/>
                  <a:t> orders of magnitude more range</a:t>
                </a:r>
              </a:p>
              <a:p>
                <a:pPr lvl="1"/>
                <a:endParaRPr lang="en-US" sz="2400" dirty="0"/>
              </a:p>
              <a:p>
                <a:pPr lvl="1"/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FF836FA-6066-6E31-7774-451B86CB94D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939" t="-23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A337DF-0C9A-FEBB-9802-B3F339BB2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04651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06BA1B-64BD-32AA-E447-D6A3AC7810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IEEE-754 Floating Point Standard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D3354F87-FE43-3CC8-4359-8EE4D32D846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21363077"/>
              </p:ext>
            </p:extLst>
          </p:nvPr>
        </p:nvGraphicFramePr>
        <p:xfrm>
          <a:off x="201611" y="1644649"/>
          <a:ext cx="6132512" cy="39771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33128">
                  <a:extLst>
                    <a:ext uri="{9D8B030D-6E8A-4147-A177-3AD203B41FA5}">
                      <a16:colId xmlns:a16="http://schemas.microsoft.com/office/drawing/2014/main" val="2767047174"/>
                    </a:ext>
                  </a:extLst>
                </a:gridCol>
                <a:gridCol w="1533128">
                  <a:extLst>
                    <a:ext uri="{9D8B030D-6E8A-4147-A177-3AD203B41FA5}">
                      <a16:colId xmlns:a16="http://schemas.microsoft.com/office/drawing/2014/main" val="401183729"/>
                    </a:ext>
                  </a:extLst>
                </a:gridCol>
                <a:gridCol w="1533128">
                  <a:extLst>
                    <a:ext uri="{9D8B030D-6E8A-4147-A177-3AD203B41FA5}">
                      <a16:colId xmlns:a16="http://schemas.microsoft.com/office/drawing/2014/main" val="4133309420"/>
                    </a:ext>
                  </a:extLst>
                </a:gridCol>
                <a:gridCol w="1533128">
                  <a:extLst>
                    <a:ext uri="{9D8B030D-6E8A-4147-A177-3AD203B41FA5}">
                      <a16:colId xmlns:a16="http://schemas.microsoft.com/office/drawing/2014/main" val="1770200214"/>
                    </a:ext>
                  </a:extLst>
                </a:gridCol>
              </a:tblGrid>
              <a:tr h="929481">
                <a:tc>
                  <a:txBody>
                    <a:bodyPr/>
                    <a:lstStyle/>
                    <a:p>
                      <a:r>
                        <a:rPr lang="en-US" dirty="0"/>
                        <a:t>Format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Mantissa bits (stored)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Significand precision (with implicit 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Exponent bits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126867"/>
                  </a:ext>
                </a:extLst>
              </a:tr>
              <a:tr h="929481">
                <a:tc>
                  <a:txBody>
                    <a:bodyPr/>
                    <a:lstStyle/>
                    <a:p>
                      <a:r>
                        <a:rPr lang="en-US" dirty="0"/>
                        <a:t>FP16 (half)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9377438"/>
                  </a:ext>
                </a:extLst>
              </a:tr>
              <a:tr h="929481">
                <a:tc>
                  <a:txBody>
                    <a:bodyPr/>
                    <a:lstStyle/>
                    <a:p>
                      <a:r>
                        <a:rPr lang="en-US" dirty="0"/>
                        <a:t>FP32 (single)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8772127"/>
                  </a:ext>
                </a:extLst>
              </a:tr>
              <a:tr h="929481">
                <a:tc>
                  <a:txBody>
                    <a:bodyPr/>
                    <a:lstStyle/>
                    <a:p>
                      <a:r>
                        <a:rPr lang="en-US" dirty="0"/>
                        <a:t>FP64 (double)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9271215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25EDC3-ACD3-62FF-645F-B54859C898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1D992A-490E-BD2C-A1D3-39E5889304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8995" y="2266950"/>
            <a:ext cx="5052005" cy="1918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404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1179C-EADB-4796-3BDA-C146B86268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IEEE 754 Normal and Sub-Normal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408ADBB-0154-8466-6385-21D2E134310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sz="2400" dirty="0"/>
                  <a:t>For FP32: precision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=23</m:t>
                    </m:r>
                  </m:oMath>
                </a14:m>
                <a:r>
                  <a:rPr lang="en-US" sz="2400" dirty="0"/>
                  <a:t> and exponent width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=8</m:t>
                    </m:r>
                  </m:oMath>
                </a14:m>
                <a:endParaRPr lang="en-US" sz="2400" dirty="0"/>
              </a:p>
              <a:p>
                <a:r>
                  <a:rPr lang="en-US" sz="2400" dirty="0"/>
                  <a:t>Uses a two regions </a:t>
                </a:r>
              </a:p>
              <a:p>
                <a:r>
                  <a:rPr lang="en-US" sz="2400" dirty="0"/>
                  <a:t>Normal region:</a:t>
                </a:r>
              </a:p>
              <a:p>
                <a:pPr lvl="1"/>
                <a:r>
                  <a:rPr lang="en-US" sz="2200" dirty="0"/>
                  <a:t>Exponent in range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∈[</m:t>
                    </m:r>
                    <m:sSup>
                      <m:sSup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1,2</m:t>
                        </m:r>
                      </m:e>
                      <m:sup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8</m:t>
                        </m:r>
                      </m:sup>
                    </m:sSup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−1)</m:t>
                    </m:r>
                  </m:oMath>
                </a14:m>
                <a:endParaRPr lang="en-US" sz="2200" dirty="0"/>
              </a:p>
              <a:p>
                <a:pPr lvl="1"/>
                <a:r>
                  <a:rPr lang="en-US" sz="2200" dirty="0"/>
                  <a:t>In this region: 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e>
                      <m:sup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p>
                    </m:sSup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𝑚</m:t>
                    </m:r>
                    <m:sSup>
                      <m:sSup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−127</m:t>
                        </m:r>
                      </m:sup>
                    </m:sSup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=1+</m:t>
                    </m:r>
                    <m:f>
                      <m:f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num>
                      <m:den>
                        <m:sSup>
                          <m:sSup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p>
                        </m:sSup>
                      </m:den>
                    </m:f>
                  </m:oMath>
                </a14:m>
                <a:endParaRPr lang="en-US" sz="2200" dirty="0"/>
              </a:p>
              <a:p>
                <a:pPr lvl="1"/>
                <a:r>
                  <a:rPr lang="en-US" sz="2200" dirty="0"/>
                  <a:t>The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1 </m:t>
                    </m:r>
                  </m:oMath>
                </a14:m>
                <a:r>
                  <a:rPr lang="en-US" sz="2200" dirty="0"/>
                  <a:t>is as if the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2200" dirty="0"/>
                  <a:t> has an </a:t>
                </a:r>
                <a:r>
                  <a:rPr lang="en-US" sz="220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implicit leading </a:t>
                </a:r>
                <a:r>
                  <a:rPr lang="en-US" sz="2200" dirty="0"/>
                  <a:t>bit of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200" dirty="0"/>
              </a:p>
              <a:p>
                <a:pPr lvl="1"/>
                <a:r>
                  <a:rPr lang="en-US" sz="2200" dirty="0"/>
                  <a:t>Note that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∈[1,2)</m:t>
                    </m:r>
                  </m:oMath>
                </a14:m>
                <a:endParaRPr lang="en-US" sz="2200" dirty="0"/>
              </a:p>
              <a:p>
                <a:r>
                  <a:rPr lang="en-US" sz="2400" dirty="0"/>
                  <a:t>Sub-normal region:</a:t>
                </a:r>
              </a:p>
              <a:p>
                <a:pPr lvl="1"/>
                <a:r>
                  <a:rPr lang="en-US" sz="2000" dirty="0"/>
                  <a:t>Exponent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2000" dirty="0"/>
              </a:p>
              <a:p>
                <a:pPr lvl="1"/>
                <a:r>
                  <a:rPr lang="en-US" sz="2000" dirty="0"/>
                  <a:t>In this region: 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𝑠</m:t>
                        </m:r>
                      </m:sup>
                    </m:sSup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num>
                      <m:den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p>
                        </m:sSup>
                      </m:den>
                    </m:f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−126</m:t>
                        </m:r>
                      </m:sup>
                    </m:sSup>
                  </m:oMath>
                </a14:m>
                <a:endParaRPr lang="en-US" sz="2000" b="0" dirty="0"/>
              </a:p>
              <a:p>
                <a:pPr lvl="1"/>
                <a:r>
                  <a:rPr lang="en-US" sz="2000" dirty="0"/>
                  <a:t>Used for small numbers</a:t>
                </a:r>
              </a:p>
              <a:p>
                <a:pPr lvl="1"/>
                <a:endParaRPr lang="en-US" sz="2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408ADBB-0154-8466-6385-21D2E13431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97" t="-2676" b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CE80EF-79D4-EE60-5073-60EBBA7139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07351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9FE1B-2200-7C94-A42E-0A69111E8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Lecture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F48CE0-7D4D-A85C-3DB5-3C77B27BA2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862234"/>
            <a:ext cx="10058400" cy="3006860"/>
          </a:xfrm>
        </p:spPr>
        <p:txBody>
          <a:bodyPr/>
          <a:lstStyle/>
          <a:p>
            <a:r>
              <a:rPr lang="en-US" sz="2400" dirty="0"/>
              <a:t>How do we represent numeric values in a finite numbers of bits?</a:t>
            </a:r>
          </a:p>
          <a:p>
            <a:r>
              <a:rPr lang="en-US" sz="2400" dirty="0"/>
              <a:t>More generally, how can values be compressed?</a:t>
            </a:r>
          </a:p>
          <a:p>
            <a:r>
              <a:rPr lang="en-US" sz="2400" dirty="0"/>
              <a:t>What representations are computationally simple?</a:t>
            </a:r>
          </a:p>
          <a:p>
            <a:r>
              <a:rPr lang="en-US" sz="2400" dirty="0"/>
              <a:t>What representations result in good computational approximations?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910E21-EC33-7ADF-B6F9-D0DF869EAC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</a:t>
            </a:fld>
            <a:endParaRPr lang="en-US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653CFCB-7EFC-CB4F-5A6E-B077FD3D836B}"/>
              </a:ext>
            </a:extLst>
          </p:cNvPr>
          <p:cNvSpPr/>
          <p:nvPr/>
        </p:nvSpPr>
        <p:spPr>
          <a:xfrm>
            <a:off x="1322486" y="1637324"/>
            <a:ext cx="9336333" cy="9144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accent1"/>
                </a:solidFill>
              </a:rPr>
              <a:t>The world is continuous and infinite, but computers are finite</a:t>
            </a:r>
          </a:p>
        </p:txBody>
      </p:sp>
    </p:spTree>
    <p:extLst>
      <p:ext uri="{BB962C8B-B14F-4D97-AF65-F5344CB8AC3E}">
        <p14:creationId xmlns:p14="http://schemas.microsoft.com/office/powerpoint/2010/main" val="36982259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CE255E-CF92-3DD8-538A-4237AE6FE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IEEE 754 Properties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72F59D-6624-530E-7F0C-CFA391811E3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40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Single precision (FP32</a:t>
                </a:r>
                <a:r>
                  <a:rPr lang="en-US" sz="2400" dirty="0"/>
                  <a:t>):</a:t>
                </a:r>
              </a:p>
              <a:p>
                <a:pPr lvl="1"/>
                <a:r>
                  <a:rPr lang="en-US" sz="2200" dirty="0"/>
                  <a:t>Largest normal 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≈3.4</m:t>
                    </m:r>
                    <m:sSup>
                      <m:sSup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</m:d>
                      </m:e>
                      <m:sup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38</m:t>
                        </m:r>
                      </m:sup>
                    </m:sSup>
                  </m:oMath>
                </a14:m>
                <a:endParaRPr lang="en-US" sz="2200" b="0" dirty="0"/>
              </a:p>
              <a:p>
                <a:pPr lvl="1"/>
                <a:r>
                  <a:rPr lang="en-US" sz="2200" dirty="0"/>
                  <a:t>Smallest normal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≈1.18</m:t>
                    </m:r>
                    <m:sSup>
                      <m:sSup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</m:d>
                      </m:e>
                      <m:sup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−38</m:t>
                        </m:r>
                      </m:sup>
                    </m:sSup>
                  </m:oMath>
                </a14:m>
                <a:endParaRPr lang="en-US" sz="2200" b="0" dirty="0"/>
              </a:p>
              <a:p>
                <a:pPr lvl="1"/>
                <a:r>
                  <a:rPr lang="en-US" sz="2200" dirty="0"/>
                  <a:t>Smallest sub-normal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≈</m:t>
                    </m:r>
                    <m:sSup>
                      <m:sSup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</m:d>
                      </m:e>
                      <m:sup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−45</m:t>
                        </m:r>
                      </m:sup>
                    </m:sSup>
                  </m:oMath>
                </a14:m>
                <a:endParaRPr lang="en-US" sz="2200" dirty="0"/>
              </a:p>
              <a:p>
                <a:pPr lvl="1"/>
                <a:r>
                  <a:rPr lang="en-US" sz="2200" dirty="0"/>
                  <a:t>Vastly greater range than 32-bit integers</a:t>
                </a:r>
              </a:p>
              <a:p>
                <a:r>
                  <a:rPr lang="en-US" sz="240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Double precision (FP64):</a:t>
                </a:r>
              </a:p>
              <a:p>
                <a:pPr lvl="1"/>
                <a:r>
                  <a:rPr lang="en-US" sz="2200" dirty="0"/>
                  <a:t>Largest normal 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1.80</m:t>
                    </m:r>
                    <m:sSup>
                      <m:sSup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</m:d>
                      </m:e>
                      <m:sup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8</m:t>
                        </m:r>
                      </m:sup>
                    </m:sSup>
                  </m:oMath>
                </a14:m>
                <a:endParaRPr lang="en-US" sz="2200" dirty="0"/>
              </a:p>
              <a:p>
                <a:pPr lvl="1"/>
                <a:r>
                  <a:rPr lang="en-US" sz="2200" dirty="0"/>
                  <a:t>Smallest normal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2.23</m:t>
                    </m:r>
                    <m:sSup>
                      <m:sSup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</m:d>
                      </m:e>
                      <m:sup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−3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8</m:t>
                        </m:r>
                      </m:sup>
                    </m:sSup>
                  </m:oMath>
                </a14:m>
                <a:endParaRPr lang="en-US" sz="2200" dirty="0"/>
              </a:p>
              <a:p>
                <a:pPr lvl="1"/>
                <a:r>
                  <a:rPr lang="en-US" sz="2200" dirty="0"/>
                  <a:t>Smallest sub-normal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</a:rPr>
                      <m:t>≈</m:t>
                    </m:r>
                    <m:sSup>
                      <m:sSup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5</m:t>
                        </m:r>
                        <m:d>
                          <m:d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</m:d>
                      </m:e>
                      <m:sup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324</m:t>
                        </m:r>
                      </m:sup>
                    </m:sSup>
                  </m:oMath>
                </a14:m>
                <a:endParaRPr lang="en-US" sz="2200" dirty="0"/>
              </a:p>
              <a:p>
                <a:pPr lvl="1"/>
                <a:endParaRPr lang="en-US" sz="2200" dirty="0"/>
              </a:p>
              <a:p>
                <a:pPr lvl="1"/>
                <a:endParaRPr lang="en-US" sz="2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72F59D-6624-530E-7F0C-CFA391811E3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97" t="-19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674224-0F59-F23A-666A-B508F82F4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58866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F1B142-DF3F-ADD3-D953-D508660FFB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6CB50-CDE4-5C14-EAB0-C2CB5890D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Floating Point Addition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B01C1CA-E32C-CE7A-1CA0-0E350348C51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Consider two numbers in normal region (sub-normal performed similarly)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e>
                      <m:sup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1+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num>
                          <m:den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sup>
                            </m:sSup>
                          </m:den>
                        </m:f>
                      </m:e>
                    </m:d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−127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We need the representation for the sum: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p>
                    </m:sSup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1+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sup>
                            </m:sSup>
                          </m:den>
                        </m:f>
                      </m:e>
                    </m:d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−127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WLOG:  Assume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dirty="0"/>
                  <a:t>  For simplicity assume: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 (other cases are similar)</a:t>
                </a:r>
              </a:p>
              <a:p>
                <a:r>
                  <a:rPr lang="en-US" dirty="0"/>
                  <a:t>Then: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−127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≫(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Value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p>
                    <m:d>
                      <m:dPr>
                        <m:begChr m:val="[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1,4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Since we need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p>
                    <m:d>
                      <m:dPr>
                        <m:begChr m:val="[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1,2</m:t>
                        </m:r>
                      </m:e>
                    </m:d>
                  </m:oMath>
                </a14:m>
                <a:r>
                  <a:rPr lang="en-US" dirty="0"/>
                  <a:t> for normal numbers, we shift</a:t>
                </a:r>
              </a:p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≥2 </m:t>
                    </m:r>
                  </m:oMath>
                </a14:m>
                <a:r>
                  <a:rPr lang="en-US" dirty="0"/>
                  <a:t> set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←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dirty="0"/>
                  <a:t>  otherwise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b="0" dirty="0"/>
              </a:p>
              <a:p>
                <a:r>
                  <a:rPr lang="en-US" dirty="0"/>
                  <a:t>Take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B01C1CA-E32C-CE7A-1CA0-0E350348C51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AF3555-B740-E83E-194A-75A1DC686E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26041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E28C3-7348-E465-C43C-A773F55BA3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Resulting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3AF6F9C-607B-8DB0-2ED6-82A787CCC93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Given two numbers: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e>
                      <m:sup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1+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num>
                          <m:den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sup>
                            </m:sSup>
                          </m:den>
                        </m:f>
                      </m:e>
                    </m:d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−127</m:t>
                        </m:r>
                      </m:sup>
                    </m:sSup>
                  </m:oMath>
                </a14:m>
                <a:r>
                  <a:rPr lang="en-US" dirty="0"/>
                  <a:t> 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Compute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≫(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b="0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  <m:r>
                      <a:rPr lang="en-US" b="0" i="0" smtClean="0">
                        <a:latin typeface="Cambria Math" panose="02040503050406030204" pitchFamily="18" charset="0"/>
                      </a:rPr>
                      <m:t>:  </m:t>
                    </m:r>
                  </m:oMath>
                </a14:m>
                <a:r>
                  <a:rPr lang="en-US" dirty="0"/>
                  <a:t> set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≫1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US" b="0" dirty="0"/>
              </a:p>
              <a:p>
                <a:r>
                  <a:rPr lang="en-US" dirty="0"/>
                  <a:t>Else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Set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Handle overflow and underflow</a:t>
                </a:r>
              </a:p>
              <a:p>
                <a:r>
                  <a:rPr lang="en-US" dirty="0"/>
                  <a:t>Then: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p>
                    </m:sSup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1+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sup>
                            </m:sSup>
                          </m:den>
                        </m:f>
                      </m:e>
                    </m:d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−127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Conclusion:  We can perform addition of two FP numbers</a:t>
                </a:r>
              </a:p>
              <a:p>
                <a:r>
                  <a:rPr lang="en-US" dirty="0"/>
                  <a:t>But requires considerable extra logic for multiple cases and overflow / underflow</a:t>
                </a:r>
                <a:br>
                  <a:rPr lang="en-US" dirty="0"/>
                </a:b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3AF6F9C-607B-8DB0-2ED6-82A787CCC93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A76E58-DDEE-97D2-023D-64FF22667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55436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9590DE-4D17-69CB-FA44-27CAF2207D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E163F5-EB5F-8680-F9F6-AB6958E147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Floating Point Multiplication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4990A88-7A90-BD5F-FBE4-26EB12A7C51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Consider two numbers in normal region (sub-normal performed similarly)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e>
                      <m:sup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1+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num>
                          <m:den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sup>
                            </m:sSup>
                          </m:den>
                        </m:f>
                      </m:e>
                    </m:d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−127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We need the representation for the product: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p>
                    </m:sSup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1+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sup>
                            </m:sSup>
                          </m:den>
                        </m:f>
                      </m:e>
                    </m:d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−127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WLOG:  Assume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Then: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⊕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(XOR)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−254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1+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num>
                          <m:den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sup>
                            </m:sSup>
                          </m:den>
                        </m:f>
                      </m:e>
                    </m:d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1+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sup>
                            </m:sSup>
                          </m:den>
                        </m:f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=1+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+((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)≫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We need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∈[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p>
                  </m:oMath>
                </a14:m>
                <a:r>
                  <a:rPr lang="en-US" dirty="0"/>
                  <a:t>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←(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≫1) 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p>
                  </m:oMath>
                </a14:m>
                <a:r>
                  <a:rPr lang="en-US" dirty="0"/>
                  <a:t> 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US" dirty="0"/>
              </a:p>
              <a:p>
                <a:r>
                  <a:rPr lang="en-US" dirty="0"/>
                  <a:t>Handle overflow and underflow</a:t>
                </a:r>
              </a:p>
              <a:p>
                <a:r>
                  <a:rPr lang="en-US" dirty="0"/>
                  <a:t>Can perform multiplication, but requires considerable extra control logic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4990A88-7A90-BD5F-FBE4-26EB12A7C51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2113" b="-23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74811C-73AE-E5A7-9CE5-67CBCAE794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82520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44ED8-0ED6-7209-3B09-0AD958636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20C2277-BD8F-9FC4-8096-F05F4B88212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>
                    <a:solidFill>
                      <a:schemeClr val="accent1"/>
                    </a:solidFill>
                  </a:rPr>
                  <a:t>Integer 32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32-bit multiplier</a:t>
                </a:r>
              </a:p>
              <a:p>
                <a:pPr lvl="1"/>
                <a:r>
                  <a:rPr lang="en-US" dirty="0"/>
                  <a:t>Implementation requires just the product:  64-bit result</a:t>
                </a:r>
              </a:p>
              <a:p>
                <a:r>
                  <a:rPr lang="en-US" dirty="0">
                    <a:solidFill>
                      <a:schemeClr val="accent1"/>
                    </a:solidFill>
                  </a:rPr>
                  <a:t>FP32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FP32 multiplier</a:t>
                </a:r>
              </a:p>
              <a:p>
                <a:pPr lvl="1"/>
                <a:r>
                  <a:rPr lang="en-US" dirty="0"/>
                  <a:t>Significand multiply: 24×24 → 48‑bit product (including hidden bit).</a:t>
                </a:r>
              </a:p>
              <a:p>
                <a:pPr lvl="1"/>
                <a:r>
                  <a:rPr lang="en-US" dirty="0"/>
                  <a:t>Exponent path: add exponents, subtract bias, detect overflow/underflow.</a:t>
                </a:r>
              </a:p>
              <a:p>
                <a:pPr lvl="1"/>
                <a:r>
                  <a:rPr lang="en-US" dirty="0"/>
                  <a:t>Normalization: possible shift + exponent adjust.</a:t>
                </a:r>
              </a:p>
              <a:p>
                <a:pPr lvl="1"/>
                <a:r>
                  <a:rPr lang="en-US" dirty="0"/>
                  <a:t>Rounding: guard/round/sticky bits, increment logic, possible renormalization.</a:t>
                </a:r>
              </a:p>
              <a:p>
                <a:pPr lvl="1"/>
                <a:r>
                  <a:rPr lang="en-US" dirty="0"/>
                  <a:t>Special cases: zeros, </a:t>
                </a:r>
                <a:r>
                  <a:rPr lang="en-US" dirty="0" err="1"/>
                  <a:t>subnormals</a:t>
                </a:r>
                <a:r>
                  <a:rPr lang="en-US" dirty="0"/>
                  <a:t>, infinities, </a:t>
                </a:r>
                <a:r>
                  <a:rPr lang="en-US" dirty="0" err="1"/>
                  <a:t>NaNs</a:t>
                </a:r>
                <a:r>
                  <a:rPr lang="en-US" dirty="0"/>
                  <a:t>, sign rules.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20C2277-BD8F-9FC4-8096-F05F4B8821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F149FC-B321-FFBA-5916-3EB56826C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A4E5952B-3A6A-1C53-4C18-BCFEAA59F4BC}"/>
                  </a:ext>
                </a:extLst>
              </p:cNvPr>
              <p:cNvSpPr/>
              <p:nvPr/>
            </p:nvSpPr>
            <p:spPr>
              <a:xfrm>
                <a:off x="1928336" y="4719636"/>
                <a:ext cx="8139589" cy="676275"/>
              </a:xfrm>
              <a:prstGeom prst="round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chemeClr val="accent1"/>
                    </a:solidFill>
                  </a:rPr>
                  <a:t>FP multiplication typically takes 2 to 4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complexity</a:t>
                </a:r>
              </a:p>
            </p:txBody>
          </p:sp>
        </mc:Choice>
        <mc:Fallback xmlns="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A4E5952B-3A6A-1C53-4C18-BCFEAA59F4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8336" y="4719636"/>
                <a:ext cx="8139589" cy="676275"/>
              </a:xfrm>
              <a:prstGeom prst="roundRect">
                <a:avLst/>
              </a:prstGeom>
              <a:blipFill>
                <a:blip r:embed="rId3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892125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B1F172-57B6-9EEE-D0E0-37A9D7CD6F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166E11-BED7-8109-1231-1268BA625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F01DD4-0C6B-5A02-AB94-9F3E58352C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Floating Point Numbers</a:t>
            </a:r>
          </a:p>
          <a:p>
            <a:r>
              <a:rPr lang="en-US" sz="2400" dirty="0"/>
              <a:t>Fixed Point Numbers</a:t>
            </a:r>
          </a:p>
          <a:p>
            <a:r>
              <a:rPr lang="en-US" sz="2400" dirty="0"/>
              <a:t>Optimal Scaling of </a:t>
            </a:r>
            <a:r>
              <a:rPr lang="en-US" sz="2400" dirty="0" err="1"/>
              <a:t>FixP</a:t>
            </a:r>
            <a:r>
              <a:rPr lang="en-US" sz="2400" dirty="0"/>
              <a:t> Numbers</a:t>
            </a:r>
          </a:p>
          <a:p>
            <a:r>
              <a:rPr lang="en-US" sz="2400" dirty="0"/>
              <a:t>Converting Floating Point Algorithms to Fixed Point</a:t>
            </a:r>
          </a:p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DC0940-4CA5-3A6B-F6B7-58BBA4B76B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25</a:t>
            </a:fld>
            <a:endParaRPr lang="en-US" dirty="0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733DA4D6-714B-6305-8B25-0DD4EA4E7193}"/>
              </a:ext>
            </a:extLst>
          </p:cNvPr>
          <p:cNvSpPr/>
          <p:nvPr/>
        </p:nvSpPr>
        <p:spPr>
          <a:xfrm>
            <a:off x="420997" y="1947226"/>
            <a:ext cx="938784" cy="48463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8469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C9A77-209F-74AE-D5F6-AEFE18B8BC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Motivating In-Class Exercise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722006-8D05-8817-3C57-21153720BA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Try the following </a:t>
            </a:r>
            <a:r>
              <a:rPr lang="en-US" dirty="0" err="1"/>
              <a:t>jupyter</a:t>
            </a:r>
            <a:r>
              <a:rPr lang="en-US" dirty="0"/>
              <a:t> notebook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CBD2D0-45CA-9670-286F-8C75ADE7FC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C8891C8-5A8E-FF20-A779-EDD9E68545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107" y="2176681"/>
            <a:ext cx="7286999" cy="3543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8049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D441F2-BF89-0CCD-4044-51F41F6A5C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Integers vs. Floating Point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E30E49-A159-1507-4FB6-5FF8AEC024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I</a:t>
            </a:r>
            <a:r>
              <a:rPr lang="en-US" sz="2400" dirty="0">
                <a:solidFill>
                  <a:schemeClr val="accent1"/>
                </a:solidFill>
              </a:rPr>
              <a:t>ntegers</a:t>
            </a:r>
            <a:r>
              <a:rPr lang="en-US" sz="2400" dirty="0"/>
              <a:t>:</a:t>
            </a:r>
          </a:p>
          <a:p>
            <a:pPr lvl="1"/>
            <a:r>
              <a:rPr lang="en-US" sz="2200" dirty="0"/>
              <a:t>Pro:  Easy arithmetic.  No extra bits for exponent</a:t>
            </a:r>
          </a:p>
          <a:p>
            <a:pPr lvl="1"/>
            <a:r>
              <a:rPr lang="en-US" sz="2200" dirty="0"/>
              <a:t>Cons:  Do not natively handle fractional components.</a:t>
            </a:r>
          </a:p>
          <a:p>
            <a:pPr lvl="1"/>
            <a:r>
              <a:rPr lang="en-US" sz="2200" dirty="0"/>
              <a:t>Cons: Limited dynamic range</a:t>
            </a:r>
          </a:p>
          <a:p>
            <a:r>
              <a:rPr lang="en-US" sz="2400" dirty="0">
                <a:solidFill>
                  <a:schemeClr val="accent1"/>
                </a:solidFill>
              </a:rPr>
              <a:t>Floating point:</a:t>
            </a:r>
          </a:p>
          <a:p>
            <a:pPr lvl="1"/>
            <a:r>
              <a:rPr lang="en-US" sz="2200" dirty="0"/>
              <a:t>Pro:  Large dynamic range, handles fractional components</a:t>
            </a:r>
          </a:p>
          <a:p>
            <a:pPr lvl="1"/>
            <a:r>
              <a:rPr lang="en-US" sz="2200" dirty="0"/>
              <a:t>Cons:  Arithmetic is harder, some loss of precision to store exponent</a:t>
            </a:r>
          </a:p>
          <a:p>
            <a:r>
              <a:rPr lang="en-US" sz="2400" dirty="0"/>
              <a:t>Is there a way to handle fractions without increased computation overhead?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EF5D3F-4FF9-D5FA-91F2-B69E5B483C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44292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150664-FE95-3763-0E4C-9A858481E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Fixed Point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A06F56-7C9B-EF52-7879-E95785E68D4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40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Floating point</a:t>
                </a:r>
                <a:r>
                  <a:rPr lang="en-US" sz="2400" dirty="0"/>
                  <a:t>:  use a </a:t>
                </a:r>
                <a:r>
                  <a:rPr lang="en-US" sz="2400" dirty="0">
                    <a:solidFill>
                      <a:srgbClr val="00B050"/>
                    </a:solidFill>
                  </a:rPr>
                  <a:t>mantissa</a:t>
                </a:r>
                <a:r>
                  <a:rPr lang="en-US" sz="2400" dirty="0"/>
                  <a:t> and </a:t>
                </a:r>
                <a:r>
                  <a:rPr lang="en-US" sz="2400" dirty="0">
                    <a:solidFill>
                      <a:schemeClr val="accent5">
                        <a:lumMod val="75000"/>
                      </a:schemeClr>
                    </a:solidFill>
                  </a:rPr>
                  <a:t>exponent</a:t>
                </a:r>
                <a:r>
                  <a:rPr lang="en-US" sz="2400" dirty="0"/>
                  <a:t>:</a:t>
                </a:r>
                <a:br>
                  <a:rPr lang="en-US" sz="2400" dirty="0"/>
                </a:br>
                <a:br>
                  <a:rPr lang="en-US" sz="2400" dirty="0"/>
                </a:b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sup>
                    </m:sSup>
                  </m:oMath>
                </a14:m>
                <a:endParaRPr lang="en-US" sz="2400" dirty="0"/>
              </a:p>
              <a:p>
                <a:pPr lvl="1"/>
                <a:r>
                  <a:rPr lang="en-US" sz="2200" dirty="0"/>
                  <a:t>Both mantissa and exponent are variables</a:t>
                </a:r>
              </a:p>
              <a:p>
                <a:pPr lvl="1"/>
                <a:r>
                  <a:rPr lang="en-US" sz="2200" dirty="0"/>
                  <a:t>Gives large dynamic range, but makes arithmetic more complex</a:t>
                </a:r>
              </a:p>
              <a:p>
                <a:r>
                  <a:rPr lang="en-US" sz="240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Fixed point</a:t>
                </a:r>
                <a:r>
                  <a:rPr lang="en-US" sz="2400" dirty="0"/>
                  <a:t>:  Key idea</a:t>
                </a:r>
                <a:r>
                  <a:rPr lang="en-US" sz="2200" dirty="0"/>
                  <a:t>:  Fix the exponent</a:t>
                </a:r>
                <a:br>
                  <a:rPr lang="en-US" sz="2200" dirty="0"/>
                </a:br>
                <a:br>
                  <a:rPr lang="en-US" sz="2200" dirty="0"/>
                </a:b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22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2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2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sz="220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000" dirty="0"/>
                  <a:t> is a standard integer  with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2000" dirty="0"/>
                  <a:t> bits</a:t>
                </a:r>
              </a:p>
              <a:p>
                <a:pPr lvl="1"/>
                <a:r>
                  <a:rPr lang="en-US" sz="2000" dirty="0"/>
                  <a:t>Scale factor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000" dirty="0"/>
                  <a:t> is </a:t>
                </a:r>
                <a:r>
                  <a:rPr lang="en-US" sz="200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fixed</a:t>
                </a:r>
                <a:r>
                  <a:rPr lang="en-US" sz="2000" dirty="0"/>
                  <a:t>, not variable.  Does not need to be stored or manipulated</a:t>
                </a:r>
              </a:p>
              <a:p>
                <a:pPr lvl="1"/>
                <a:r>
                  <a:rPr lang="en-US" sz="2000" dirty="0"/>
                  <a:t>Allows fractional values. 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A06F56-7C9B-EF52-7879-E95785E68D4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97" t="-19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1C6A20-B63D-02E5-3598-B49BB2BA3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31786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B2E6FE-3249-FBB7-3CE1-D3BAF2A36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Fixed Point Q Notation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7CAC004-21C7-FA85-3B17-7CA9F679A09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𝑄𝑤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𝑈𝑄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400" dirty="0"/>
                  <a:t> :  Standard fixed-point representation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sz="2000" dirty="0"/>
                  <a:t>:  total number of bits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000" dirty="0"/>
                  <a:t> : number of fractional bits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000" dirty="0"/>
                  <a:t> = signed values, 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𝑈𝑄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/>
                  <a:t>: unsigned values</a:t>
                </a:r>
              </a:p>
              <a:p>
                <a:r>
                  <a:rPr lang="en-US" sz="2400" dirty="0"/>
                  <a:t>Each element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400" dirty="0"/>
                  <a:t> is simply a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sz="2400" dirty="0"/>
                  <a:t> bit signed or unsigned integer,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endParaRPr lang="en-US" sz="240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200" dirty="0"/>
                  <a:t> is called the </a:t>
                </a:r>
                <a:r>
                  <a:rPr lang="en-US" sz="220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integer representation</a:t>
                </a:r>
              </a:p>
              <a:p>
                <a:r>
                  <a:rPr lang="en-US" sz="2400" dirty="0"/>
                  <a:t>Corresponds to a real-valued number:</a:t>
                </a:r>
                <a:br>
                  <a:rPr lang="en-US" sz="2400" dirty="0"/>
                </a:br>
                <a:br>
                  <a:rPr lang="en-US" sz="2400" dirty="0"/>
                </a:b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𝑓𝑙𝑜𝑎𝑡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𝑞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sz="24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7CAC004-21C7-FA85-3B17-7CA9F679A09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97" t="-19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8AEE93-F2B6-0F67-C027-EC6146EC6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43705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A5D0D3-2437-8CEA-493C-D4C5719D6B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76479"/>
            <a:ext cx="10058400" cy="1040211"/>
          </a:xfrm>
        </p:spPr>
        <p:txBody>
          <a:bodyPr/>
          <a:lstStyle/>
          <a:p>
            <a:r>
              <a:rPr lang="en-US" dirty="0"/>
              <a:t>Example 1: Embedded LLMs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12F463-DC22-8875-8EDD-318D4434C4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539277"/>
            <a:ext cx="8846820" cy="4329817"/>
          </a:xfrm>
        </p:spPr>
        <p:txBody>
          <a:bodyPr/>
          <a:lstStyle/>
          <a:p>
            <a:r>
              <a:rPr lang="en-US" dirty="0"/>
              <a:t>Full LLMs require massive amounts of memory</a:t>
            </a:r>
          </a:p>
          <a:p>
            <a:pPr lvl="1"/>
            <a:r>
              <a:rPr lang="en-US" dirty="0"/>
              <a:t>Cannot work on embedded devices</a:t>
            </a:r>
          </a:p>
          <a:p>
            <a:r>
              <a:rPr lang="en-US" dirty="0"/>
              <a:t>Quantization </a:t>
            </a:r>
          </a:p>
          <a:p>
            <a:pPr lvl="1"/>
            <a:r>
              <a:rPr lang="en-US" dirty="0"/>
              <a:t>Aggressive reduction in number of bits / parameter</a:t>
            </a:r>
          </a:p>
          <a:p>
            <a:pPr lvl="1"/>
            <a:r>
              <a:rPr lang="en-US" dirty="0"/>
              <a:t>Ex:  INT4 vs. FP32</a:t>
            </a:r>
          </a:p>
          <a:p>
            <a:r>
              <a:rPr lang="en-US" dirty="0"/>
              <a:t>New techniques have enabled very low footprint</a:t>
            </a:r>
          </a:p>
          <a:p>
            <a:pPr lvl="1"/>
            <a:r>
              <a:rPr lang="en-US" dirty="0"/>
              <a:t>Often 1 to 1.5 GB</a:t>
            </a:r>
          </a:p>
          <a:p>
            <a:pPr lvl="1"/>
            <a:r>
              <a:rPr lang="en-US" dirty="0"/>
              <a:t>Fits on </a:t>
            </a:r>
            <a:r>
              <a:rPr lang="en-US"/>
              <a:t>commercial smartphones</a:t>
            </a:r>
            <a:endParaRPr lang="en-US" dirty="0"/>
          </a:p>
          <a:p>
            <a:r>
              <a:rPr lang="en-US" dirty="0"/>
              <a:t>Performance often remains excellent</a:t>
            </a:r>
          </a:p>
          <a:p>
            <a:pPr lvl="1"/>
            <a:r>
              <a:rPr lang="en-US" dirty="0"/>
              <a:t>With judicious choice of approximation techniques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2411E3-8B87-D737-71D1-0D29ADC93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BF57A7-30DF-C91C-C153-E2E2B6A086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1833" y="3777268"/>
            <a:ext cx="6039160" cy="70488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3D0F29B-82B4-D8A3-1931-D63451D3C1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3701" y="1991859"/>
            <a:ext cx="4882425" cy="186183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1268166-F991-FFB8-7129-37CC57A54DDC}"/>
              </a:ext>
            </a:extLst>
          </p:cNvPr>
          <p:cNvSpPr txBox="1"/>
          <p:nvPr/>
        </p:nvSpPr>
        <p:spPr>
          <a:xfrm>
            <a:off x="5711833" y="5222763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Kurtic, Eldar, et al. "“Give Me BF16 or Give Me Death”? Accuracy-Performance Trade-Offs in LLM Quantization." </a:t>
            </a:r>
            <a:r>
              <a:rPr lang="en-US" sz="12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Proceedings of the 63rd Annual Meeting of the Association for Computational Linguistics (Volume 1: Long Papers)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2025.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9591034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B88AE0-668F-0725-4BAB-C95507771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AEC6D5D-F7C7-C49A-CB23-0960D5A4895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539277"/>
                <a:ext cx="5060041" cy="4329817"/>
              </a:xfrm>
            </p:spPr>
            <p:txBody>
              <a:bodyPr/>
              <a:lstStyle/>
              <a:p>
                <a:r>
                  <a:rPr lang="en-US" dirty="0"/>
                  <a:t>Take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endParaRPr lang="en-US" dirty="0"/>
              </a:p>
              <a:p>
                <a:r>
                  <a:rPr lang="en-US" dirty="0"/>
                  <a:t>Find closest approximation with: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varies</a:t>
                </a:r>
              </a:p>
              <a:p>
                <a:r>
                  <a:rPr lang="en-US" dirty="0"/>
                  <a:t>Table shows:</a:t>
                </a:r>
              </a:p>
              <a:p>
                <a:pPr lvl="1"/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/>
                  <a:t> value (</a:t>
                </a:r>
                <a:r>
                  <a:rPr lang="en-US" dirty="0" err="1"/>
                  <a:t>qbits</a:t>
                </a:r>
                <a:r>
                  <a:rPr lang="en-US" dirty="0"/>
                  <a:t>):  integer representation</a:t>
                </a:r>
              </a:p>
              <a:p>
                <a:pPr lvl="1"/>
                <a:r>
                  <a:rPr lang="en-US" dirty="0"/>
                  <a:t>Floating point value: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We see 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increases:</a:t>
                </a:r>
              </a:p>
              <a:p>
                <a:pPr lvl="1"/>
                <a:r>
                  <a:rPr lang="en-US" dirty="0"/>
                  <a:t>More accurate representation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AEC6D5D-F7C7-C49A-CB23-0960D5A4895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539277"/>
                <a:ext cx="5060041" cy="4329817"/>
              </a:xfrm>
              <a:blipFill>
                <a:blip r:embed="rId2"/>
                <a:stretch>
                  <a:fillRect l="-2892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4273FD-92F8-1EE8-989E-7C26A204E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30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A2CCB27-E6F6-DC0F-E572-A91685C50E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9218" y="2225382"/>
            <a:ext cx="4481029" cy="2709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2289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258DB-A764-B50A-FFA8-1CB0B8938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Properties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166D4B4-FACC-5AED-F3BE-D1D3FAF9965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Signed values: 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𝑄𝑤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There are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integer bits (including one sign bit)</a:t>
                </a:r>
              </a:p>
              <a:p>
                <a:pPr lvl="1"/>
                <a:r>
                  <a:rPr lang="en-US" dirty="0"/>
                  <a:t>Range is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dirty="0"/>
              </a:p>
              <a:p>
                <a:r>
                  <a:rPr lang="en-US" dirty="0"/>
                  <a:t>Unsigned values:  If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𝑄𝑤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There are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integer bits</a:t>
                </a:r>
              </a:p>
              <a:p>
                <a:pPr lvl="1"/>
                <a:r>
                  <a:rPr lang="en-US" dirty="0"/>
                  <a:t>Range is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</m:sSup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dirty="0"/>
              </a:p>
              <a:p>
                <a:r>
                  <a:rPr lang="en-US" dirty="0"/>
                  <a:t>Resolution:  Minimum positive number: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b="0" dirty="0"/>
              </a:p>
              <a:p>
                <a:r>
                  <a:rPr lang="en-US" dirty="0"/>
                  <a:t>Dynamic range: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 :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D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 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</m:num>
                              <m:den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</m:sSup>
                              </m:den>
                            </m:f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−1=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dirty="0"/>
                  <a:t> bits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D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 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p>
                                </m:sSup>
                              </m:num>
                              <m:den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</m:sSup>
                              </m:den>
                            </m:f>
                          </m:e>
                        </m:d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dirty="0"/>
                  <a:t> bits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166D4B4-FACC-5AED-F3BE-D1D3FAF9965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5AE125-6F38-CD42-34F8-4CADC934E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84095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85CF86-8814-2AAC-91BF-230F55A13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 and Type Casting Operations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7C218F9-7AD1-6930-F0B0-C691D390306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Addition:  </a:t>
                </a:r>
              </a:p>
              <a:p>
                <a:pPr lvl="1"/>
                <a:r>
                  <a:rPr lang="en-US" dirty="0"/>
                  <a:t>Suppose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are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bit representations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1"/>
                <a:r>
                  <a:rPr lang="en-US" dirty="0"/>
                  <a:t>Sum is: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 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Addition of numeric values = Addition of the integer representations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Changing format:</a:t>
                </a:r>
              </a:p>
              <a:p>
                <a:pPr lvl="1"/>
                <a:r>
                  <a:rPr lang="en-US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is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representation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Suppose we wish to find the representation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then: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𝑇𝑟𝑢𝑛𝑐𝑎𝑡𝑒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≫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 Right shift and take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bits</a:t>
                </a:r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then: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𝑇𝑟𝑢𝑛𝑐𝑎𝑡𝑒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≪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 Right shift and take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bits</a:t>
                </a:r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7C218F9-7AD1-6930-F0B0-C691D390306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83D064-20AA-31C4-B649-966F7ECE82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35068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3AE2C0-512B-6530-72B3-932B979C7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Multiplication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AB8415E-9DD4-32C6-B098-BA9284CCBDA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Multiplication with same format</a:t>
                </a:r>
              </a:p>
              <a:p>
                <a:pPr lvl="1"/>
                <a:r>
                  <a:rPr lang="en-US" dirty="0"/>
                  <a:t>Suppose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are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𝑄𝑤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bit representations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/>
                  <a:t> with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𝑇𝑟𝑢𝑛𝑐𝑎𝑡𝑒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≫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Multiplication of the numerical values = multiplication of integer values with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≫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dirty="0"/>
              </a:p>
              <a:p>
                <a:r>
                  <a:rPr lang="en-US" dirty="0"/>
                  <a:t>Multiplication without overflow</a:t>
                </a:r>
              </a:p>
              <a:p>
                <a:pPr lvl="1"/>
                <a:r>
                  <a:rPr lang="en-US" dirty="0"/>
                  <a:t>To avoid overflow, make product width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dirty="0"/>
              </a:p>
              <a:p>
                <a:r>
                  <a:rPr lang="en-US" dirty="0"/>
                  <a:t>Multiplication with different formats</a:t>
                </a:r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are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representations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Product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is 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𝑄𝑤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representation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with: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Can downshift this result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AB8415E-9DD4-32C6-B098-BA9284CCBDA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D2EA18-31D5-5AFD-CCEA-CF7EEE641F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3300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971B7-80C2-4A74-CE37-4957A7B09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" name="Content Placeholder 4">
                <a:extLst>
                  <a:ext uri="{FF2B5EF4-FFF2-40B4-BE49-F238E27FC236}">
                    <a16:creationId xmlns:a16="http://schemas.microsoft.com/office/drawing/2014/main" id="{ECDFA965-04C8-BB16-FE4A-1B2AB0AEC09C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908923741"/>
                  </p:ext>
                </p:extLst>
              </p:nvPr>
            </p:nvGraphicFramePr>
            <p:xfrm>
              <a:off x="1096962" y="1539875"/>
              <a:ext cx="10861675" cy="41148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172335">
                      <a:extLst>
                        <a:ext uri="{9D8B030D-6E8A-4147-A177-3AD203B41FA5}">
                          <a16:colId xmlns:a16="http://schemas.microsoft.com/office/drawing/2014/main" val="1912512872"/>
                        </a:ext>
                      </a:extLst>
                    </a:gridCol>
                    <a:gridCol w="1836103">
                      <a:extLst>
                        <a:ext uri="{9D8B030D-6E8A-4147-A177-3AD203B41FA5}">
                          <a16:colId xmlns:a16="http://schemas.microsoft.com/office/drawing/2014/main" val="2087083314"/>
                        </a:ext>
                      </a:extLst>
                    </a:gridCol>
                    <a:gridCol w="1828800">
                      <a:extLst>
                        <a:ext uri="{9D8B030D-6E8A-4147-A177-3AD203B41FA5}">
                          <a16:colId xmlns:a16="http://schemas.microsoft.com/office/drawing/2014/main" val="2247215887"/>
                        </a:ext>
                      </a:extLst>
                    </a:gridCol>
                    <a:gridCol w="2502731">
                      <a:extLst>
                        <a:ext uri="{9D8B030D-6E8A-4147-A177-3AD203B41FA5}">
                          <a16:colId xmlns:a16="http://schemas.microsoft.com/office/drawing/2014/main" val="3106577458"/>
                        </a:ext>
                      </a:extLst>
                    </a:gridCol>
                    <a:gridCol w="2521706">
                      <a:extLst>
                        <a:ext uri="{9D8B030D-6E8A-4147-A177-3AD203B41FA5}">
                          <a16:colId xmlns:a16="http://schemas.microsoft.com/office/drawing/2014/main" val="373838335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Numeric operation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Input formats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Equivalent fixed point operation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Output format to avoid overflow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2884721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Addition with same format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+1,</m:t>
                              </m:r>
                            </m:oMath>
                          </a14:m>
                          <a:r>
                            <a:rPr lang="en-US" b="0" i="1" dirty="0">
                              <a:latin typeface="Cambria Math" panose="02040503050406030204" pitchFamily="18" charset="0"/>
                            </a:rPr>
                            <a:t> </a:t>
                          </a:r>
                          <a:br>
                            <a:rPr lang="en-US" b="0" i="1" dirty="0">
                              <a:latin typeface="Cambria Math" panose="02040503050406030204" pitchFamily="18" charset="0"/>
                            </a:rPr>
                          </a:b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dirty="0"/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3075839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Multiplication with same output precision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≫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=2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dirty="0"/>
                            <a:t> </a:t>
                          </a:r>
                          <a:br>
                            <a:rPr lang="en-US" dirty="0"/>
                          </a:b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dirty="0"/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6614335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Multiplication with increased precision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</m:oMath>
                          </a14:m>
                          <a:r>
                            <a:rPr lang="en-US" b="0" dirty="0"/>
                            <a:t> </a:t>
                          </a:r>
                          <a:br>
                            <a:rPr lang="en-US" b="0" dirty="0"/>
                          </a:b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</m:oMath>
                          </a14:m>
                          <a:r>
                            <a:rPr lang="en-US" dirty="0"/>
                            <a:t> </a:t>
                          </a:r>
                        </a:p>
                        <a:p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dirty="0"/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8063979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Reduce precision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dirty="0"/>
                            <a:t> with lower precision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≫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a14:m>
                          <a:r>
                            <a:rPr lang="en-US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dirty="0"/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4345293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Increase precision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dirty="0"/>
                            <a:t> with higher precision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≪ 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a14:m>
                          <a:r>
                            <a:rPr lang="en-US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dirty="0"/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07924199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5" name="Content Placeholder 4">
                <a:extLst>
                  <a:ext uri="{FF2B5EF4-FFF2-40B4-BE49-F238E27FC236}">
                    <a16:creationId xmlns:a16="http://schemas.microsoft.com/office/drawing/2014/main" id="{ECDFA965-04C8-BB16-FE4A-1B2AB0AEC09C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908923741"/>
                  </p:ext>
                </p:extLst>
              </p:nvPr>
            </p:nvGraphicFramePr>
            <p:xfrm>
              <a:off x="1096962" y="1539875"/>
              <a:ext cx="10861675" cy="41148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172335">
                      <a:extLst>
                        <a:ext uri="{9D8B030D-6E8A-4147-A177-3AD203B41FA5}">
                          <a16:colId xmlns:a16="http://schemas.microsoft.com/office/drawing/2014/main" val="1912512872"/>
                        </a:ext>
                      </a:extLst>
                    </a:gridCol>
                    <a:gridCol w="1836103">
                      <a:extLst>
                        <a:ext uri="{9D8B030D-6E8A-4147-A177-3AD203B41FA5}">
                          <a16:colId xmlns:a16="http://schemas.microsoft.com/office/drawing/2014/main" val="2087083314"/>
                        </a:ext>
                      </a:extLst>
                    </a:gridCol>
                    <a:gridCol w="1828800">
                      <a:extLst>
                        <a:ext uri="{9D8B030D-6E8A-4147-A177-3AD203B41FA5}">
                          <a16:colId xmlns:a16="http://schemas.microsoft.com/office/drawing/2014/main" val="2247215887"/>
                        </a:ext>
                      </a:extLst>
                    </a:gridCol>
                    <a:gridCol w="2502731">
                      <a:extLst>
                        <a:ext uri="{9D8B030D-6E8A-4147-A177-3AD203B41FA5}">
                          <a16:colId xmlns:a16="http://schemas.microsoft.com/office/drawing/2014/main" val="3106577458"/>
                        </a:ext>
                      </a:extLst>
                    </a:gridCol>
                    <a:gridCol w="2521706">
                      <a:extLst>
                        <a:ext uri="{9D8B030D-6E8A-4147-A177-3AD203B41FA5}">
                          <a16:colId xmlns:a16="http://schemas.microsoft.com/office/drawing/2014/main" val="3738383356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Numeric operation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Input formats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Equivalent fixed point operation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Output format to avoid overflow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28847210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Addition with same format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18937" t="-104762" r="-375083" b="-4590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19667" t="-104762" r="-276333" b="-4590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33333" t="-104762" r="-101703" b="-4590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30918" t="-104762" r="-966" b="-45904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30758397"/>
                      </a:ext>
                    </a:extLst>
                  </a:tr>
                  <a:tr h="91440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Multiplication with same output precision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18937" t="-142384" r="-375083" b="-2192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19667" t="-142384" r="-276333" b="-2192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33333" t="-142384" r="-101703" b="-2192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30918" t="-142384" r="-966" b="-2192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66143350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Multiplication with increased precision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18937" t="-348571" r="-375083" b="-2152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19667" t="-348571" r="-276333" b="-2152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33333" t="-348571" r="-101703" b="-2152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30918" t="-348571" r="-966" b="-21523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80639791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Reduce precision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18937" t="-448571" r="-375083" b="-1152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19667" t="-448571" r="-276333" b="-1152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33333" t="-448571" r="-101703" b="-1152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30918" t="-448571" r="-966" b="-11523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3452930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Increase precision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18937" t="-548571" r="-375083" b="-152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19667" t="-548571" r="-276333" b="-152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33333" t="-548571" r="-101703" b="-152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30918" t="-548571" r="-966" b="-1523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0792419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9E8CBE-CA0B-B574-9889-D38493C594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57152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2C5E16-653C-AF3A-B5BE-20A61996EA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Problem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E7FBDC-3FCC-1C07-0F46-93199F093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58DB43-3451-B760-4324-01CBC04C61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1523939"/>
            <a:ext cx="10162622" cy="3338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7334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8BD9F-E31C-E26C-51D1-C2CDE38131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627174-1834-9BF4-955C-86486CECC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E87C39E-BCC8-332D-48C8-5CE96491F3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0192" y="1542794"/>
            <a:ext cx="9451615" cy="4240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259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34F45-2868-5A3C-ADB5-985F021A1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Content Placeholder 4">
                <a:extLst>
                  <a:ext uri="{FF2B5EF4-FFF2-40B4-BE49-F238E27FC236}">
                    <a16:creationId xmlns:a16="http://schemas.microsoft.com/office/drawing/2014/main" id="{6C84941F-08EE-939F-2553-51843D495F17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678307260"/>
                  </p:ext>
                </p:extLst>
              </p:nvPr>
            </p:nvGraphicFramePr>
            <p:xfrm>
              <a:off x="1096963" y="1539875"/>
              <a:ext cx="10058400" cy="29260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514600">
                      <a:extLst>
                        <a:ext uri="{9D8B030D-6E8A-4147-A177-3AD203B41FA5}">
                          <a16:colId xmlns:a16="http://schemas.microsoft.com/office/drawing/2014/main" val="1266401732"/>
                        </a:ext>
                      </a:extLst>
                    </a:gridCol>
                    <a:gridCol w="2514600">
                      <a:extLst>
                        <a:ext uri="{9D8B030D-6E8A-4147-A177-3AD203B41FA5}">
                          <a16:colId xmlns:a16="http://schemas.microsoft.com/office/drawing/2014/main" val="3815022924"/>
                        </a:ext>
                      </a:extLst>
                    </a:gridCol>
                    <a:gridCol w="2514600">
                      <a:extLst>
                        <a:ext uri="{9D8B030D-6E8A-4147-A177-3AD203B41FA5}">
                          <a16:colId xmlns:a16="http://schemas.microsoft.com/office/drawing/2014/main" val="310807033"/>
                        </a:ext>
                      </a:extLst>
                    </a:gridCol>
                    <a:gridCol w="2514600">
                      <a:extLst>
                        <a:ext uri="{9D8B030D-6E8A-4147-A177-3AD203B41FA5}">
                          <a16:colId xmlns:a16="http://schemas.microsoft.com/office/drawing/2014/main" val="85413913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Property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b="1" i="0" dirty="0">
                              <a:latin typeface="+mn-lt"/>
                            </a:rPr>
                            <a:t>32-bit integer</a:t>
                          </a:r>
                        </a:p>
                        <a:p>
                          <a14:m>
                            <m:oMath xmlns:m="http://schemas.openxmlformats.org/officeDocument/2006/math"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𝑰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𝟑𝟐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2400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32-bit floating point</a:t>
                          </a:r>
                          <a:br>
                            <a:rPr lang="en-US" sz="2400" dirty="0"/>
                          </a:br>
                          <a:r>
                            <a:rPr lang="en-US" sz="2400" dirty="0"/>
                            <a:t>FP32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2400" b="1" i="0" dirty="0" smtClean="0">
                                  <a:latin typeface="+mn-lt"/>
                                </a:rPr>
                                <m:t>32−</m:t>
                              </m:r>
                              <m:r>
                                <m:rPr>
                                  <m:nor/>
                                </m:rPr>
                                <a:rPr lang="en-US" sz="2400" b="1" i="0" dirty="0" smtClean="0">
                                  <a:latin typeface="+mn-lt"/>
                                </a:rPr>
                                <m:t>bit</m:t>
                              </m:r>
                              <m:r>
                                <m:rPr>
                                  <m:nor/>
                                </m:rPr>
                                <a:rPr lang="en-US" sz="2400" b="1" i="0" dirty="0" smtClean="0">
                                  <a:latin typeface="+mn-lt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sz="2400" b="1" i="0" dirty="0" smtClean="0">
                                  <a:latin typeface="+mn-lt"/>
                                </a:rPr>
                                <m:t>fixed</m:t>
                              </m:r>
                              <m:r>
                                <m:rPr>
                                  <m:nor/>
                                </m:rPr>
                                <a:rPr lang="en-US" sz="2400" b="1" i="0" dirty="0" smtClean="0">
                                  <a:latin typeface="+mn-lt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sz="2400" b="1" i="0" dirty="0" smtClean="0">
                                  <a:latin typeface="+mn-lt"/>
                                </a:rPr>
                                <m:t>point</m:t>
                              </m:r>
                            </m:oMath>
                          </a14:m>
                          <a:r>
                            <a:rPr lang="en-US" sz="2400" b="1" i="1" dirty="0">
                              <a:latin typeface="Cambria Math" panose="02040503050406030204" pitchFamily="18" charset="0"/>
                            </a:rPr>
                            <a:t> </a:t>
                          </a:r>
                        </a:p>
                        <a:p>
                          <a14:m>
                            <m:oMath xmlns:m="http://schemas.openxmlformats.org/officeDocument/2006/math"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𝑸𝒎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,  </m:t>
                              </m:r>
                            </m:oMath>
                          </a14:m>
                          <a:r>
                            <a:rPr lang="en-US" sz="2400" dirty="0"/>
                            <a:t> </a:t>
                          </a:r>
                          <a:br>
                            <a:rPr lang="en-US" sz="2400" dirty="0"/>
                          </a:br>
                          <a14:m>
                            <m:oMath xmlns:m="http://schemas.openxmlformats.org/officeDocument/2006/math"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𝒎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𝟑𝟐</m:t>
                              </m:r>
                            </m:oMath>
                          </a14:m>
                          <a:r>
                            <a:rPr lang="en-US" sz="2400" dirty="0"/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2496866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Complexity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Easy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Moderately hard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Easy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2543254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Can handle fractional values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Yes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Yes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0720421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Dynamic 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Low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High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Low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5626605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Content Placeholder 4">
                <a:extLst>
                  <a:ext uri="{FF2B5EF4-FFF2-40B4-BE49-F238E27FC236}">
                    <a16:creationId xmlns:a16="http://schemas.microsoft.com/office/drawing/2014/main" id="{6C84941F-08EE-939F-2553-51843D495F17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678307260"/>
                  </p:ext>
                </p:extLst>
              </p:nvPr>
            </p:nvGraphicFramePr>
            <p:xfrm>
              <a:off x="1096963" y="1539875"/>
              <a:ext cx="10058400" cy="29260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514600">
                      <a:extLst>
                        <a:ext uri="{9D8B030D-6E8A-4147-A177-3AD203B41FA5}">
                          <a16:colId xmlns:a16="http://schemas.microsoft.com/office/drawing/2014/main" val="1266401732"/>
                        </a:ext>
                      </a:extLst>
                    </a:gridCol>
                    <a:gridCol w="2514600">
                      <a:extLst>
                        <a:ext uri="{9D8B030D-6E8A-4147-A177-3AD203B41FA5}">
                          <a16:colId xmlns:a16="http://schemas.microsoft.com/office/drawing/2014/main" val="3815022924"/>
                        </a:ext>
                      </a:extLst>
                    </a:gridCol>
                    <a:gridCol w="2514600">
                      <a:extLst>
                        <a:ext uri="{9D8B030D-6E8A-4147-A177-3AD203B41FA5}">
                          <a16:colId xmlns:a16="http://schemas.microsoft.com/office/drawing/2014/main" val="310807033"/>
                        </a:ext>
                      </a:extLst>
                    </a:gridCol>
                    <a:gridCol w="2514600">
                      <a:extLst>
                        <a:ext uri="{9D8B030D-6E8A-4147-A177-3AD203B41FA5}">
                          <a16:colId xmlns:a16="http://schemas.microsoft.com/office/drawing/2014/main" val="854139139"/>
                        </a:ext>
                      </a:extLst>
                    </a:gridCol>
                  </a:tblGrid>
                  <a:tr h="118872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Property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242" t="-3590" r="-200969" b="-1584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32-bit floating point</a:t>
                          </a:r>
                          <a:br>
                            <a:rPr lang="en-US" sz="2400" dirty="0"/>
                          </a:br>
                          <a:r>
                            <a:rPr lang="en-US" sz="2400" dirty="0"/>
                            <a:t>FP32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3590" r="-1211" b="-1584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24968668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Complexity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Easy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Moderately hard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Easy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25432549"/>
                      </a:ext>
                    </a:extLst>
                  </a:tr>
                  <a:tr h="82296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Can handle fractional values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Yes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Yes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07204219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Dynamic 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Low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High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Low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5626605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A45C54-ECE2-53DB-1205-5DA2BC0B7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487158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31F4AF-D208-D40A-5B31-257123B1CD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5BFEE-1F71-685E-84D9-06FC6D762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33421E-C284-D827-00AE-6B14284C76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Floating Point Numbers</a:t>
            </a:r>
          </a:p>
          <a:p>
            <a:r>
              <a:rPr lang="en-US" sz="2400" dirty="0"/>
              <a:t>Fixed Point Numbers</a:t>
            </a:r>
          </a:p>
          <a:p>
            <a:r>
              <a:rPr lang="en-US" sz="2400" dirty="0"/>
              <a:t>Optimal Scaling of </a:t>
            </a:r>
            <a:r>
              <a:rPr lang="en-US" sz="2400" dirty="0" err="1"/>
              <a:t>FixP</a:t>
            </a:r>
            <a:r>
              <a:rPr lang="en-US" sz="2400" dirty="0"/>
              <a:t> Numbers</a:t>
            </a:r>
          </a:p>
          <a:p>
            <a:r>
              <a:rPr lang="en-US" sz="2400" dirty="0"/>
              <a:t>Converting Floating Point Algorithms to Fixed Point</a:t>
            </a:r>
          </a:p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5A0560-80D6-88EC-D4C5-6B951AC92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38</a:t>
            </a:fld>
            <a:endParaRPr lang="en-US" dirty="0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3F351071-5015-835A-B18B-CF70A057E364}"/>
              </a:ext>
            </a:extLst>
          </p:cNvPr>
          <p:cNvSpPr/>
          <p:nvPr/>
        </p:nvSpPr>
        <p:spPr>
          <a:xfrm>
            <a:off x="344797" y="2428238"/>
            <a:ext cx="938784" cy="48463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25782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C039E-858A-0428-71C6-AFE4F36B1B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Selecting the Precision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B3DBE7A-0C05-49E4-68E6-8BE1BCE3047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Suppose we have a real-valued number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dirty="0"/>
              </a:p>
              <a:p>
                <a:r>
                  <a:rPr lang="en-US" dirty="0"/>
                  <a:t>Want to represent 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/>
                  <a:t>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dirty="0"/>
              </a:p>
              <a:p>
                <a:r>
                  <a:rPr lang="en-US" dirty="0"/>
                  <a:t>How do we select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?</a:t>
                </a:r>
              </a:p>
              <a:p>
                <a:r>
                  <a:rPr lang="en-US" dirty="0"/>
                  <a:t>Total width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dirty="0"/>
                  <a:t> determined by storage and complexity</a:t>
                </a: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How do we select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?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B3DBE7A-0C05-49E4-68E6-8BE1BCE3047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62A2F6-4305-A332-8A10-E1D72FA7A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56161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378B81-5C76-F4FD-38CB-D7CDEBD32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2:  Next-Generation Wireless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E630FF-1817-ED4F-4DDF-3DF25B117E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539277"/>
            <a:ext cx="5289233" cy="4329817"/>
          </a:xfrm>
        </p:spPr>
        <p:txBody>
          <a:bodyPr/>
          <a:lstStyle/>
          <a:p>
            <a:r>
              <a:rPr lang="en-US" dirty="0"/>
              <a:t>Massive MIMO systems in cellular base stations</a:t>
            </a:r>
          </a:p>
          <a:p>
            <a:pPr lvl="1"/>
            <a:r>
              <a:rPr lang="en-US" dirty="0"/>
              <a:t>100s – 1000s of antennas</a:t>
            </a:r>
          </a:p>
          <a:p>
            <a:pPr lvl="1"/>
            <a:r>
              <a:rPr lang="en-US" dirty="0"/>
              <a:t>Each antenna gets data at ~1 </a:t>
            </a:r>
            <a:r>
              <a:rPr lang="en-US" dirty="0" err="1"/>
              <a:t>Gsamp</a:t>
            </a:r>
            <a:r>
              <a:rPr lang="en-US" dirty="0"/>
              <a:t>/s</a:t>
            </a:r>
          </a:p>
          <a:p>
            <a:r>
              <a:rPr lang="en-US" dirty="0"/>
              <a:t>Data rate and processing is overwhelming</a:t>
            </a:r>
          </a:p>
          <a:p>
            <a:r>
              <a:rPr lang="en-US" dirty="0"/>
              <a:t>Very low-rate quantization has been key</a:t>
            </a:r>
          </a:p>
          <a:p>
            <a:pPr lvl="1"/>
            <a:r>
              <a:rPr lang="en-US" dirty="0"/>
              <a:t>2- 4 bits per antenna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BF8E79-8769-1D4C-092E-F70783DDCA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CEFC9D-B62E-8C5B-96A6-9292F5FC9E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8361" y="1426884"/>
            <a:ext cx="3876866" cy="291367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34AF6FE-6387-E444-704A-59DFC14BB3D4}"/>
                  </a:ext>
                </a:extLst>
              </p:cNvPr>
              <p:cNvSpPr txBox="1"/>
              <p:nvPr/>
            </p:nvSpPr>
            <p:spPr>
              <a:xfrm>
                <a:off x="7751625" y="4511552"/>
                <a:ext cx="3343095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Uplink performance vs number of</a:t>
                </a:r>
                <a:br>
                  <a:rPr lang="en-US" dirty="0"/>
                </a:br>
                <a:r>
                  <a:rPr lang="en-US" dirty="0"/>
                  <a:t>quantization levels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34AF6FE-6387-E444-704A-59DFC14BB3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1625" y="4511552"/>
                <a:ext cx="3343095" cy="646331"/>
              </a:xfrm>
              <a:prstGeom prst="rect">
                <a:avLst/>
              </a:prstGeom>
              <a:blipFill>
                <a:blip r:embed="rId3"/>
                <a:stretch>
                  <a:fillRect l="-1642" t="-4717" r="-730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BBA5B3DF-554D-800D-F8A9-FB0439A03D74}"/>
              </a:ext>
            </a:extLst>
          </p:cNvPr>
          <p:cNvSpPr txBox="1"/>
          <p:nvPr/>
        </p:nvSpPr>
        <p:spPr>
          <a:xfrm>
            <a:off x="1183005" y="4834717"/>
            <a:ext cx="6096000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Jacobsson, S., </a:t>
            </a:r>
            <a:r>
              <a:rPr lang="en-US" sz="14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Durisi</a:t>
            </a:r>
            <a:r>
              <a:rPr lang="en-US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G., </a:t>
            </a:r>
            <a:r>
              <a:rPr lang="en-US" sz="14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Coldrey</a:t>
            </a:r>
            <a:r>
              <a:rPr lang="en-US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M., Gustavsson, U., &amp; Studer, C. (2017). Throughput analysis of massive MIMO uplink with low-resolution ADCs. </a:t>
            </a:r>
            <a:r>
              <a:rPr lang="en-US" sz="14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IEEE Transactions on Wireless Communications</a:t>
            </a:r>
            <a:r>
              <a:rPr lang="en-US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-US" sz="14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16</a:t>
            </a:r>
            <a:r>
              <a:rPr lang="en-US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(6), 4038-4051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96114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24C967-5A1B-7DE4-4FD1-74A5DB3D1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Probabilistic Analysis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F6CDC66-FBAE-008B-794F-2BC7148595E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variable to quantize</a:t>
                </a:r>
              </a:p>
              <a:p>
                <a:r>
                  <a:rPr lang="en-US" dirty="0"/>
                  <a:t>Model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as a random variable</a:t>
                </a:r>
              </a:p>
              <a:p>
                <a:pPr lvl="1"/>
                <a:r>
                  <a:rPr lang="en-US" dirty="0"/>
                  <a:t>The HW will see different values over time</a:t>
                </a:r>
              </a:p>
              <a:p>
                <a:r>
                  <a:rPr lang="en-US" dirty="0"/>
                  <a:t>Example to right: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(0,1)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Blue = PDF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Fixed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dirty="0"/>
                  <a:t>= total </a:t>
                </a:r>
                <a:r>
                  <a:rPr lang="en-US" dirty="0" err="1"/>
                  <a:t>bitwidth</a:t>
                </a:r>
                <a:endParaRPr lang="en-US" dirty="0"/>
              </a:p>
              <a:p>
                <a:pPr lvl="1"/>
                <a:r>
                  <a:rPr lang="en-US" dirty="0"/>
                  <a:t>Red lines = </a:t>
                </a:r>
                <a:r>
                  <a:rPr lang="en-US" dirty="0" err="1"/>
                  <a:t>Qunatization</a:t>
                </a:r>
                <a:r>
                  <a:rPr lang="en-US" dirty="0"/>
                  <a:t> bins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dirty="0"/>
              </a:p>
              <a:p>
                <a:r>
                  <a:rPr lang="en-US" dirty="0"/>
                  <a:t>Selecting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Tradeoff of overflow and precision</a:t>
                </a:r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F6CDC66-FBAE-008B-794F-2BC7148595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31C7D3-FAF1-B478-0D24-A38FC5C59F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40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E3553A-AB99-DA5E-C08D-4E0AB94F0B42}"/>
              </a:ext>
            </a:extLst>
          </p:cNvPr>
          <p:cNvSpPr txBox="1"/>
          <p:nvPr/>
        </p:nvSpPr>
        <p:spPr>
          <a:xfrm>
            <a:off x="6045200" y="5146618"/>
            <a:ext cx="18380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Minimal overflow</a:t>
            </a:r>
            <a:br>
              <a:rPr lang="en-US" dirty="0"/>
            </a:br>
            <a:r>
              <a:rPr lang="en-US" dirty="0">
                <a:solidFill>
                  <a:srgbClr val="FF0000"/>
                </a:solidFill>
              </a:rPr>
              <a:t>Low precision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E2B6D4-932C-1287-3AAB-BC01B3810040}"/>
              </a:ext>
            </a:extLst>
          </p:cNvPr>
          <p:cNvSpPr txBox="1"/>
          <p:nvPr/>
        </p:nvSpPr>
        <p:spPr>
          <a:xfrm>
            <a:off x="10004809" y="5211096"/>
            <a:ext cx="15169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High overflow</a:t>
            </a:r>
            <a:br>
              <a:rPr lang="en-US" dirty="0"/>
            </a:br>
            <a:r>
              <a:rPr lang="en-US" dirty="0">
                <a:solidFill>
                  <a:srgbClr val="00B050"/>
                </a:solidFill>
              </a:rPr>
              <a:t>High precision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E02B2FD-D81D-2113-E519-0BDD391B71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4230" y="1065051"/>
            <a:ext cx="4702810" cy="3432175"/>
          </a:xfrm>
          <a:prstGeom prst="rect">
            <a:avLst/>
          </a:prstGeom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7D7601AD-6224-A315-FFF7-B785B2658166}"/>
              </a:ext>
            </a:extLst>
          </p:cNvPr>
          <p:cNvSpPr/>
          <p:nvPr/>
        </p:nvSpPr>
        <p:spPr>
          <a:xfrm>
            <a:off x="11098562" y="4810633"/>
            <a:ext cx="844550" cy="416300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25EA5B1-4871-FB57-6BE4-9770FC069A28}"/>
              </a:ext>
            </a:extLst>
          </p:cNvPr>
          <p:cNvSpPr txBox="1"/>
          <p:nvPr/>
        </p:nvSpPr>
        <p:spPr>
          <a:xfrm>
            <a:off x="5176014" y="4079324"/>
            <a:ext cx="12441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More </a:t>
            </a:r>
            <a:b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</a:b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integer bits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6531EDE3-918F-B815-656D-A6CA2BC0863A}"/>
              </a:ext>
            </a:extLst>
          </p:cNvPr>
          <p:cNvSpPr/>
          <p:nvPr/>
        </p:nvSpPr>
        <p:spPr>
          <a:xfrm rot="10800000">
            <a:off x="5504418" y="4727209"/>
            <a:ext cx="844550" cy="416300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EBD49D7-295C-3144-8F93-7E489D522CCC}"/>
              </a:ext>
            </a:extLst>
          </p:cNvPr>
          <p:cNvSpPr txBox="1"/>
          <p:nvPr/>
        </p:nvSpPr>
        <p:spPr>
          <a:xfrm>
            <a:off x="10785667" y="4237449"/>
            <a:ext cx="14703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More </a:t>
            </a:r>
            <a:b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</a:b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fractional bits</a:t>
            </a:r>
          </a:p>
        </p:txBody>
      </p:sp>
    </p:spTree>
    <p:extLst>
      <p:ext uri="{BB962C8B-B14F-4D97-AF65-F5344CB8AC3E}">
        <p14:creationId xmlns:p14="http://schemas.microsoft.com/office/powerpoint/2010/main" val="275803046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A92A10-EFAB-01CF-F930-7D7D2D6D2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Encoding, Representation, and Decoding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FDFCD8D-9A0D-2254-9612-9E61E0E2D2D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37590" y="3639327"/>
                <a:ext cx="10116820" cy="1970194"/>
              </a:xfrm>
            </p:spPr>
            <p:txBody>
              <a:bodyPr/>
              <a:lstStyle/>
              <a:p>
                <a:r>
                  <a:rPr lang="en-US" dirty="0"/>
                  <a:t>Analyze any number class with three components:  </a:t>
                </a:r>
                <a:r>
                  <a:rPr lang="en-US" dirty="0">
                    <a:solidFill>
                      <a:schemeClr val="accent5">
                        <a:lumMod val="75000"/>
                      </a:schemeClr>
                    </a:solidFill>
                  </a:rPr>
                  <a:t>Encode</a:t>
                </a:r>
                <a:r>
                  <a:rPr lang="en-US" dirty="0"/>
                  <a:t>, 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representation</a:t>
                </a:r>
                <a:r>
                  <a:rPr lang="en-US" dirty="0"/>
                  <a:t>,  </a:t>
                </a:r>
                <a:r>
                  <a:rPr lang="en-US" dirty="0">
                    <a:solidFill>
                      <a:srgbClr val="00B050"/>
                    </a:solidFill>
                  </a:rPr>
                  <a:t>decoding</a:t>
                </a:r>
              </a:p>
              <a:p>
                <a:r>
                  <a:rPr lang="en-US" dirty="0"/>
                  <a:t>For fixed-point, we use the notation: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𝑄𝑚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 :  Encodes a real number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to an integer representation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: Decodes an integer representation back to a real number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FDFCD8D-9A0D-2254-9612-9E61E0E2D2D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37590" y="3639327"/>
                <a:ext cx="10116820" cy="1970194"/>
              </a:xfrm>
              <a:blipFill>
                <a:blip r:embed="rId2"/>
                <a:stretch>
                  <a:fillRect l="-1446" t="-30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6DA3EC-D162-BEC3-2671-1AFC673F42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41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92684F2-2AEB-A166-5025-C4CBB33A956C}"/>
                  </a:ext>
                </a:extLst>
              </p:cNvPr>
              <p:cNvSpPr txBox="1"/>
              <p:nvPr/>
            </p:nvSpPr>
            <p:spPr>
              <a:xfrm>
                <a:off x="2858963" y="2385040"/>
                <a:ext cx="3679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92684F2-2AEB-A166-5025-C4CBB33A95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8963" y="2385040"/>
                <a:ext cx="367986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00DDDDB-2902-4F3F-0153-DF2B6849DFCE}"/>
              </a:ext>
            </a:extLst>
          </p:cNvPr>
          <p:cNvSpPr/>
          <p:nvPr/>
        </p:nvSpPr>
        <p:spPr>
          <a:xfrm>
            <a:off x="3930015" y="2092888"/>
            <a:ext cx="615950" cy="9144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4E6BA4-2540-1CBB-CB92-F16F670D95D5}"/>
              </a:ext>
            </a:extLst>
          </p:cNvPr>
          <p:cNvSpPr txBox="1"/>
          <p:nvPr/>
        </p:nvSpPr>
        <p:spPr>
          <a:xfrm>
            <a:off x="2004874" y="2227353"/>
            <a:ext cx="6862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Real</a:t>
            </a:r>
            <a:br>
              <a:rPr lang="en-US" dirty="0"/>
            </a:br>
            <a:r>
              <a:rPr lang="en-US" dirty="0"/>
              <a:t>value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0B5577-C11A-6EA7-72A0-9C999E44EC84}"/>
              </a:ext>
            </a:extLst>
          </p:cNvPr>
          <p:cNvSpPr txBox="1"/>
          <p:nvPr/>
        </p:nvSpPr>
        <p:spPr>
          <a:xfrm>
            <a:off x="6437565" y="1610401"/>
            <a:ext cx="897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Decode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6717B16-A3DD-0CA0-E9C6-F0A31CC00563}"/>
              </a:ext>
            </a:extLst>
          </p:cNvPr>
          <p:cNvSpPr/>
          <p:nvPr/>
        </p:nvSpPr>
        <p:spPr>
          <a:xfrm>
            <a:off x="6578431" y="2092888"/>
            <a:ext cx="615950" cy="914400"/>
          </a:xfrm>
          <a:prstGeom prst="roundRect">
            <a:avLst/>
          </a:prstGeom>
          <a:solidFill>
            <a:srgbClr val="E0F8E0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FB5A867-1432-93AA-09EB-A09A6920D175}"/>
              </a:ext>
            </a:extLst>
          </p:cNvPr>
          <p:cNvSpPr txBox="1"/>
          <p:nvPr/>
        </p:nvSpPr>
        <p:spPr>
          <a:xfrm>
            <a:off x="3816654" y="1603148"/>
            <a:ext cx="8736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Encode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BE2A483-C6E5-9477-6511-602F5F0B1131}"/>
              </a:ext>
            </a:extLst>
          </p:cNvPr>
          <p:cNvSpPr txBox="1"/>
          <p:nvPr/>
        </p:nvSpPr>
        <p:spPr>
          <a:xfrm>
            <a:off x="8478948" y="2092887"/>
            <a:ext cx="11566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Quantized</a:t>
            </a:r>
          </a:p>
          <a:p>
            <a:r>
              <a:rPr lang="en-US" dirty="0"/>
              <a:t>Real value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BA95E78-C48B-382B-5FAF-AE17530E98C8}"/>
                  </a:ext>
                </a:extLst>
              </p:cNvPr>
              <p:cNvSpPr txBox="1"/>
              <p:nvPr/>
            </p:nvSpPr>
            <p:spPr>
              <a:xfrm>
                <a:off x="7993041" y="2306575"/>
                <a:ext cx="3679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BA95E78-C48B-382B-5FAF-AE17530E98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3041" y="2306575"/>
                <a:ext cx="367986" cy="369332"/>
              </a:xfrm>
              <a:prstGeom prst="rect">
                <a:avLst/>
              </a:prstGeom>
              <a:blipFill>
                <a:blip r:embed="rId4"/>
                <a:stretch>
                  <a:fillRect t="-6557" r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DBF4D5C3-4FC3-6431-BF74-DDD52221E3D7}"/>
              </a:ext>
            </a:extLst>
          </p:cNvPr>
          <p:cNvSpPr/>
          <p:nvPr/>
        </p:nvSpPr>
        <p:spPr>
          <a:xfrm>
            <a:off x="5379213" y="2092888"/>
            <a:ext cx="345129" cy="91440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7D71223-847E-C088-38A4-7B7561C1A44F}"/>
              </a:ext>
            </a:extLst>
          </p:cNvPr>
          <p:cNvSpPr txBox="1"/>
          <p:nvPr/>
        </p:nvSpPr>
        <p:spPr>
          <a:xfrm>
            <a:off x="4743543" y="1610401"/>
            <a:ext cx="161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Representation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64B30AF-7D9D-9EEF-0A4F-08BD9E399088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3312271" y="2550088"/>
            <a:ext cx="61774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11B5F32-84A6-9D41-5F49-1E4A1E2008A7}"/>
              </a:ext>
            </a:extLst>
          </p:cNvPr>
          <p:cNvCxnSpPr>
            <a:cxnSpLocks/>
            <a:stCxn id="8" idx="3"/>
            <a:endCxn id="17" idx="1"/>
          </p:cNvCxnSpPr>
          <p:nvPr/>
        </p:nvCxnSpPr>
        <p:spPr>
          <a:xfrm>
            <a:off x="4545965" y="2550088"/>
            <a:ext cx="8332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24D51E2-6891-E60B-805E-337E15AB2A91}"/>
              </a:ext>
            </a:extLst>
          </p:cNvPr>
          <p:cNvCxnSpPr>
            <a:cxnSpLocks/>
            <a:stCxn id="17" idx="3"/>
            <a:endCxn id="11" idx="1"/>
          </p:cNvCxnSpPr>
          <p:nvPr/>
        </p:nvCxnSpPr>
        <p:spPr>
          <a:xfrm>
            <a:off x="5724342" y="2550088"/>
            <a:ext cx="85408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200DAFE-5FBB-486D-887D-3234ACD97600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7194381" y="2550088"/>
            <a:ext cx="66861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CC9868B-7EAD-AAF2-DC95-C104ECBD86D8}"/>
                  </a:ext>
                </a:extLst>
              </p:cNvPr>
              <p:cNvSpPr txBox="1"/>
              <p:nvPr/>
            </p:nvSpPr>
            <p:spPr>
              <a:xfrm>
                <a:off x="5367784" y="3018341"/>
                <a:ext cx="3679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CC9868B-7EAD-AAF2-DC95-C104ECBD86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7784" y="3018341"/>
                <a:ext cx="367986" cy="369332"/>
              </a:xfrm>
              <a:prstGeom prst="rect">
                <a:avLst/>
              </a:prstGeom>
              <a:blipFill>
                <a:blip r:embed="rId5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21030E1A-437C-473F-7EBA-802EC71D4568}"/>
                  </a:ext>
                </a:extLst>
              </p:cNvPr>
              <p:cNvSpPr txBox="1"/>
              <p:nvPr/>
            </p:nvSpPr>
            <p:spPr>
              <a:xfrm>
                <a:off x="3439921" y="3052168"/>
                <a:ext cx="13467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Ex: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𝑄𝑚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(⋅)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21030E1A-437C-473F-7EBA-802EC71D45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9921" y="3052168"/>
                <a:ext cx="1346779" cy="369332"/>
              </a:xfrm>
              <a:prstGeom prst="rect">
                <a:avLst/>
              </a:prstGeom>
              <a:blipFill>
                <a:blip r:embed="rId6"/>
                <a:stretch>
                  <a:fillRect l="-3620" t="-10000" r="-905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833902C-EE7A-FDC4-FBCC-43B28E0A16C2}"/>
                  </a:ext>
                </a:extLst>
              </p:cNvPr>
              <p:cNvSpPr txBox="1"/>
              <p:nvPr/>
            </p:nvSpPr>
            <p:spPr>
              <a:xfrm>
                <a:off x="6360011" y="3049770"/>
                <a:ext cx="1088696" cy="3786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(⋅)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833902C-EE7A-FDC4-FBCC-43B28E0A16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0011" y="3049770"/>
                <a:ext cx="1088696" cy="378630"/>
              </a:xfrm>
              <a:prstGeom prst="rect">
                <a:avLst/>
              </a:prstGeom>
              <a:blipFill>
                <a:blip r:embed="rId7"/>
                <a:stretch>
                  <a:fillRect l="-1117" t="-1613" b="-145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0786053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3FFBD9-3E37-4462-BF82-DAABB49F4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Mean Squared Error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07CA1DD-185A-0F20-656F-7747664152C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8958" y="1547444"/>
                <a:ext cx="7673922" cy="4329817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Consider some encoding and decoding:</a:t>
                </a:r>
              </a:p>
              <a:p>
                <a:pPr lvl="1"/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𝑄𝑚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 and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Suppose that real value can be modeled probabilistically</a:t>
                </a:r>
              </a:p>
              <a:p>
                <a:pPr lvl="1"/>
                <a:r>
                  <a:rPr lang="en-US" dirty="0"/>
                  <a:t>Has a probability density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Then we can measure the  mean squared error: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𝑀𝑆𝐸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𝑑𝑥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Measures the average error</a:t>
                </a:r>
              </a:p>
              <a:p>
                <a:pPr lvl="1"/>
                <a:r>
                  <a:rPr lang="en-US" dirty="0"/>
                  <a:t>Includes error to both precision and overflow</a:t>
                </a:r>
              </a:p>
              <a:p>
                <a:r>
                  <a:rPr lang="en-US" dirty="0"/>
                  <a:t>We can then select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to minimize MSE</a:t>
                </a:r>
              </a:p>
              <a:p>
                <a:r>
                  <a:rPr lang="en-US" dirty="0"/>
                  <a:t>Assumes we have a PDF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That is, we know what values we are expecting</a:t>
                </a:r>
              </a:p>
              <a:p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07CA1DD-185A-0F20-656F-7747664152C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8958" y="1547444"/>
                <a:ext cx="7673922" cy="4329817"/>
              </a:xfrm>
              <a:blipFill>
                <a:blip r:embed="rId2"/>
                <a:stretch>
                  <a:fillRect l="-1747" t="-18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644B19-0D21-29FE-4CBE-EB95FD779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42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5A679D5-CA42-F701-30B6-F60F230B25B4}"/>
                  </a:ext>
                </a:extLst>
              </p:cNvPr>
              <p:cNvSpPr txBox="1"/>
              <p:nvPr/>
            </p:nvSpPr>
            <p:spPr>
              <a:xfrm>
                <a:off x="8454894" y="2574671"/>
                <a:ext cx="3679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5A679D5-CA42-F701-30B6-F60F230B25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4894" y="2574671"/>
                <a:ext cx="367986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128CC76-6E8F-6E6C-E10E-53085A9A6B0F}"/>
              </a:ext>
            </a:extLst>
          </p:cNvPr>
          <p:cNvSpPr/>
          <p:nvPr/>
        </p:nvSpPr>
        <p:spPr>
          <a:xfrm>
            <a:off x="8895996" y="2514600"/>
            <a:ext cx="615950" cy="9144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465E30B-4AAD-31C1-31F2-281B0471406D}"/>
              </a:ext>
            </a:extLst>
          </p:cNvPr>
          <p:cNvSpPr/>
          <p:nvPr/>
        </p:nvSpPr>
        <p:spPr>
          <a:xfrm>
            <a:off x="10658819" y="2514600"/>
            <a:ext cx="615950" cy="914400"/>
          </a:xfrm>
          <a:prstGeom prst="roundRect">
            <a:avLst/>
          </a:prstGeom>
          <a:solidFill>
            <a:srgbClr val="E0F8E0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4733FE0-DCED-A759-CA70-F097BD2D6B38}"/>
                  </a:ext>
                </a:extLst>
              </p:cNvPr>
              <p:cNvSpPr txBox="1"/>
              <p:nvPr/>
            </p:nvSpPr>
            <p:spPr>
              <a:xfrm>
                <a:off x="11503251" y="2574671"/>
                <a:ext cx="3679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4733FE0-DCED-A759-CA70-F097BD2D6B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03251" y="2574671"/>
                <a:ext cx="367986" cy="369332"/>
              </a:xfrm>
              <a:prstGeom prst="rect">
                <a:avLst/>
              </a:prstGeom>
              <a:blipFill>
                <a:blip r:embed="rId4"/>
                <a:stretch>
                  <a:fillRect t="-6557" r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077BA76-BDEE-8E1E-7D37-742792FA3D90}"/>
              </a:ext>
            </a:extLst>
          </p:cNvPr>
          <p:cNvSpPr/>
          <p:nvPr/>
        </p:nvSpPr>
        <p:spPr>
          <a:xfrm>
            <a:off x="9872588" y="2514600"/>
            <a:ext cx="345129" cy="91440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B141205-3757-9435-B83C-D25A70BC4AA5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8366875" y="2971800"/>
            <a:ext cx="5291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2E5F3ED-BD8B-6A45-B8C6-ABEEA52CB895}"/>
              </a:ext>
            </a:extLst>
          </p:cNvPr>
          <p:cNvCxnSpPr>
            <a:cxnSpLocks/>
            <a:stCxn id="6" idx="3"/>
            <a:endCxn id="9" idx="1"/>
          </p:cNvCxnSpPr>
          <p:nvPr/>
        </p:nvCxnSpPr>
        <p:spPr>
          <a:xfrm>
            <a:off x="9511946" y="2971800"/>
            <a:ext cx="36064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997875D-3CA0-53F6-7276-44CBF3D7C65C}"/>
              </a:ext>
            </a:extLst>
          </p:cNvPr>
          <p:cNvCxnSpPr>
            <a:cxnSpLocks/>
            <a:stCxn id="9" idx="3"/>
            <a:endCxn id="7" idx="1"/>
          </p:cNvCxnSpPr>
          <p:nvPr/>
        </p:nvCxnSpPr>
        <p:spPr>
          <a:xfrm>
            <a:off x="10217717" y="2971800"/>
            <a:ext cx="44110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C697DB0-15B7-A7FF-0A54-7B9288BB3BC6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11274769" y="2971800"/>
            <a:ext cx="4124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8C00A04-B1E5-B549-92A9-534F1FC388DA}"/>
                  </a:ext>
                </a:extLst>
              </p:cNvPr>
              <p:cNvSpPr txBox="1"/>
              <p:nvPr/>
            </p:nvSpPr>
            <p:spPr>
              <a:xfrm>
                <a:off x="9899479" y="3343021"/>
                <a:ext cx="3679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8C00A04-B1E5-B549-92A9-534F1FC388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99479" y="3343021"/>
                <a:ext cx="367986" cy="369332"/>
              </a:xfrm>
              <a:prstGeom prst="rect">
                <a:avLst/>
              </a:prstGeom>
              <a:blipFill>
                <a:blip r:embed="rId5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810342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2BADA18-D65F-2A9A-793C-F3B64681C6E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Optimal Selection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2BADA18-D65F-2A9A-793C-F3B64681C6E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727" b="-31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1CF2FAF-7274-B9BF-FC17-06BD16DD14F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010400" y="1539277"/>
                <a:ext cx="4145280" cy="4329817"/>
              </a:xfrm>
            </p:spPr>
            <p:txBody>
              <a:bodyPr/>
              <a:lstStyle/>
              <a:p>
                <a:r>
                  <a:rPr lang="en-US" dirty="0"/>
                  <a:t>Example to the left: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~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(0,1)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For each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dirty="0"/>
                  <a:t> we try different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Initially MSE decreases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Higher precision</a:t>
                </a:r>
              </a:p>
              <a:p>
                <a:r>
                  <a:rPr lang="en-US" dirty="0"/>
                  <a:t>But then MSE increases</a:t>
                </a:r>
              </a:p>
              <a:p>
                <a:pPr lvl="1"/>
                <a:r>
                  <a:rPr lang="en-US" dirty="0"/>
                  <a:t>Overflow</a:t>
                </a:r>
              </a:p>
              <a:p>
                <a:r>
                  <a:rPr lang="en-US" dirty="0"/>
                  <a:t>Optimal value is a few bits below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1CF2FAF-7274-B9BF-FC17-06BD16DD14F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010400" y="1539277"/>
                <a:ext cx="4145280" cy="4329817"/>
              </a:xfrm>
              <a:blipFill>
                <a:blip r:embed="rId3"/>
                <a:stretch>
                  <a:fillRect l="-3529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EA7C2B-2777-4BF9-2055-8DC51C6CA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83BFB84-C0F9-68AA-34C9-4D03882913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012" y="1600200"/>
            <a:ext cx="550545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39227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45EC5C-B8E8-4D61-19C7-A9A09ED838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2B713B-A000-000B-9DDB-D33DF8F62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83823B-CA27-1C19-31F3-48B1B15C5D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Floating Point Numbers</a:t>
            </a:r>
          </a:p>
          <a:p>
            <a:r>
              <a:rPr lang="en-US" sz="2400" dirty="0"/>
              <a:t>Fixed Point Numbers</a:t>
            </a:r>
          </a:p>
          <a:p>
            <a:r>
              <a:rPr lang="en-US" sz="2400" dirty="0"/>
              <a:t>Optimal Scaling of </a:t>
            </a:r>
            <a:r>
              <a:rPr lang="en-US" sz="2400" dirty="0" err="1"/>
              <a:t>FixP</a:t>
            </a:r>
            <a:r>
              <a:rPr lang="en-US" sz="2400" dirty="0"/>
              <a:t> Numbers</a:t>
            </a:r>
          </a:p>
          <a:p>
            <a:r>
              <a:rPr lang="en-US" sz="2400" dirty="0"/>
              <a:t>Converting Floating Point Algorithms to Fixed Point</a:t>
            </a:r>
          </a:p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6E1347-DB39-7646-D448-B641A45C6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44</a:t>
            </a:fld>
            <a:endParaRPr lang="en-US" dirty="0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9CCEECCF-39D4-8C99-D8A5-95AC110CFC9F}"/>
              </a:ext>
            </a:extLst>
          </p:cNvPr>
          <p:cNvSpPr/>
          <p:nvPr/>
        </p:nvSpPr>
        <p:spPr>
          <a:xfrm>
            <a:off x="378135" y="2999738"/>
            <a:ext cx="938784" cy="48463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17687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769E6C-8227-21E2-031A-69EB0744D8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Piecewise Function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E5D7700-0D5B-6F3B-4CE5-6BBBF874348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539277"/>
                <a:ext cx="6413183" cy="4329817"/>
              </a:xfrm>
            </p:spPr>
            <p:txBody>
              <a:bodyPr/>
              <a:lstStyle/>
              <a:p>
                <a:r>
                  <a:rPr lang="en-US" dirty="0"/>
                  <a:t>See </a:t>
                </a:r>
                <a:r>
                  <a:rPr lang="en-US" dirty="0" err="1">
                    <a:hlinkClick r:id="rId2"/>
                  </a:rPr>
                  <a:t>Jupyter</a:t>
                </a:r>
                <a:r>
                  <a:rPr lang="en-US" dirty="0">
                    <a:hlinkClick r:id="rId2"/>
                  </a:rPr>
                  <a:t> notebook</a:t>
                </a:r>
                <a:endParaRPr lang="en-US" dirty="0"/>
              </a:p>
              <a:p>
                <a:r>
                  <a:rPr lang="en-US" dirty="0"/>
                  <a:t>Consider piecewise linear function: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max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⁡{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How do we convert this to floating point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E5D7700-0D5B-6F3B-4CE5-6BBBF874348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539277"/>
                <a:ext cx="6413183" cy="4329817"/>
              </a:xfrm>
              <a:blipFill>
                <a:blip r:embed="rId3"/>
                <a:stretch>
                  <a:fillRect l="-2281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A3C53E-0666-4526-5337-D76917B83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CA8318-9169-06D3-85DC-0F7837CA0D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0699" y="1758741"/>
            <a:ext cx="4586428" cy="3661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43302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3188A-CB3A-9269-1E68-A36963320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0E47E2-9349-1FED-5889-7138FA9133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539277"/>
            <a:ext cx="5875020" cy="4329817"/>
          </a:xfrm>
        </p:spPr>
        <p:txBody>
          <a:bodyPr/>
          <a:lstStyle/>
          <a:p>
            <a:r>
              <a:rPr lang="en-US" dirty="0"/>
              <a:t>Create a python model</a:t>
            </a:r>
          </a:p>
          <a:p>
            <a:r>
              <a:rPr lang="en-US" dirty="0"/>
              <a:t>Function has</a:t>
            </a:r>
          </a:p>
          <a:p>
            <a:pPr lvl="1"/>
            <a:r>
              <a:rPr lang="en-US" dirty="0"/>
              <a:t>Width and fractional bits</a:t>
            </a:r>
          </a:p>
          <a:p>
            <a:r>
              <a:rPr lang="en-US" dirty="0"/>
              <a:t>Inputs are integer representations</a:t>
            </a:r>
          </a:p>
          <a:p>
            <a:endParaRPr lang="en-US" dirty="0"/>
          </a:p>
          <a:p>
            <a:r>
              <a:rPr lang="en-US" dirty="0"/>
              <a:t>Variable stored as np.int64</a:t>
            </a:r>
          </a:p>
          <a:p>
            <a:pPr lvl="1"/>
            <a:r>
              <a:rPr lang="en-US" dirty="0"/>
              <a:t>Enables simply python processing</a:t>
            </a:r>
          </a:p>
          <a:p>
            <a:pPr lvl="1"/>
            <a:r>
              <a:rPr lang="en-US" dirty="0"/>
              <a:t>But actual numbers will only use smaller number of bits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1F566C-5AB4-1293-F075-91143091E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53C362-EA73-DB39-0E48-0DF31FE327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1978" y="1470542"/>
            <a:ext cx="6903767" cy="2143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66426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72C7D-7344-46DF-86CD-83D0E935E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3377BB-CF71-1F63-CED1-0AC2A4261E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539277"/>
            <a:ext cx="5670233" cy="4329817"/>
          </a:xfrm>
        </p:spPr>
        <p:txBody>
          <a:bodyPr>
            <a:normAutofit/>
          </a:bodyPr>
          <a:lstStyle/>
          <a:p>
            <a:r>
              <a:rPr lang="en-US" sz="2400" dirty="0"/>
              <a:t>Direct operations using FP rules</a:t>
            </a:r>
          </a:p>
          <a:p>
            <a:r>
              <a:rPr lang="en-US" sz="2400" dirty="0"/>
              <a:t>Can truncate or saturate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EE7314-8602-4380-438E-4950F55A73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47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51ED92A-92FD-ED9E-0CB0-B031676975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2038" y="1576327"/>
            <a:ext cx="6032743" cy="3742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98774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F91DA-0453-847C-DD46-A614FC9FE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Quantization Examples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008D4A6-784D-0FE0-A69D-9231AD74B38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539277"/>
                <a:ext cx="3836670" cy="4329817"/>
              </a:xfrm>
            </p:spPr>
            <p:txBody>
              <a:bodyPr/>
              <a:lstStyle/>
              <a:p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=4 </m:t>
                    </m:r>
                  </m:oMath>
                </a14:m>
                <a:r>
                  <a:rPr lang="en-US" dirty="0"/>
                  <a:t>fractional bits</a:t>
                </a:r>
              </a:p>
              <a:p>
                <a:pPr lvl="1"/>
                <a:r>
                  <a:rPr lang="en-US" dirty="0"/>
                  <a:t>Model roughly matches</a:t>
                </a:r>
              </a:p>
              <a:p>
                <a:pPr lvl="1"/>
                <a:r>
                  <a:rPr lang="en-US" dirty="0"/>
                  <a:t>But can see quantization error</a:t>
                </a:r>
              </a:p>
              <a:p>
                <a:r>
                  <a:rPr lang="en-US" dirty="0"/>
                  <a:t>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=7 </m:t>
                    </m:r>
                  </m:oMath>
                </a14:m>
                <a:r>
                  <a:rPr lang="en-US" dirty="0"/>
                  <a:t>bits</a:t>
                </a:r>
              </a:p>
              <a:p>
                <a:pPr lvl="1"/>
                <a:r>
                  <a:rPr lang="en-US" dirty="0"/>
                  <a:t>Values begin to overflow</a:t>
                </a:r>
              </a:p>
              <a:p>
                <a:pPr lvl="1"/>
                <a:r>
                  <a:rPr lang="en-US" dirty="0"/>
                  <a:t>Saturation implementation clips</a:t>
                </a:r>
              </a:p>
              <a:p>
                <a:pPr lvl="1"/>
                <a:r>
                  <a:rPr lang="en-US" dirty="0"/>
                  <a:t>Truncate gives wrap-around values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008D4A6-784D-0FE0-A69D-9231AD74B38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539277"/>
                <a:ext cx="3836670" cy="4329817"/>
              </a:xfrm>
              <a:blipFill>
                <a:blip r:embed="rId2"/>
                <a:stretch>
                  <a:fillRect l="-3816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C7669F-6875-80AD-4AD7-F016811F0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652DC4-ECEC-ECB1-BFE8-9EE1CDC139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8995" y="1823944"/>
            <a:ext cx="6524960" cy="3600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26625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462A11-98A9-C58F-9C14-BC5760D1A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Optimizing the MSE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24CA5FD-FBBB-657D-828B-C668B194066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539277"/>
                <a:ext cx="4031933" cy="4329817"/>
              </a:xfrm>
            </p:spPr>
            <p:txBody>
              <a:bodyPr/>
              <a:lstStyle/>
              <a:p>
                <a:r>
                  <a:rPr lang="en-US" dirty="0"/>
                  <a:t>Initially increase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dirty="0"/>
                  <a:t>:</a:t>
                </a:r>
              </a:p>
              <a:p>
                <a:pPr lvl="1"/>
                <a:r>
                  <a:rPr lang="en-US" dirty="0"/>
                  <a:t>Increases precision</a:t>
                </a:r>
              </a:p>
              <a:p>
                <a:pPr lvl="1"/>
                <a:r>
                  <a:rPr lang="en-US" dirty="0"/>
                  <a:t>Lower MSE</a:t>
                </a:r>
              </a:p>
              <a:p>
                <a:r>
                  <a:rPr lang="en-US" dirty="0"/>
                  <a:t>But eventually</a:t>
                </a:r>
              </a:p>
              <a:p>
                <a:pPr lvl="1"/>
                <a:r>
                  <a:rPr lang="en-US" dirty="0"/>
                  <a:t>Reduces number of integer bits</a:t>
                </a:r>
              </a:p>
              <a:p>
                <a:pPr lvl="1"/>
                <a:r>
                  <a:rPr lang="en-US" dirty="0"/>
                  <a:t>Begins to overflow</a:t>
                </a:r>
              </a:p>
              <a:p>
                <a:pPr lvl="1"/>
                <a:r>
                  <a:rPr lang="en-US" dirty="0"/>
                  <a:t>Fast increase in error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24CA5FD-FBBB-657D-828B-C668B194066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539277"/>
                <a:ext cx="4031933" cy="4329817"/>
              </a:xfrm>
              <a:blipFill>
                <a:blip r:embed="rId2"/>
                <a:stretch>
                  <a:fillRect l="-3631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C236FC-ED18-921F-2919-DE46B81BD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49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8AF4B3-B537-4C3D-92C1-3B6D0F8E2B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8445" y="1722419"/>
            <a:ext cx="6507214" cy="3596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1296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C43972-E38B-A6CD-F3D3-3BD245355E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Compression Research at NYU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0BAE72-9D6C-7DB2-6532-5CF2F73698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ML techniques at the forefront for learning new compression</a:t>
            </a:r>
          </a:p>
          <a:p>
            <a:r>
              <a:rPr lang="en-US" dirty="0"/>
              <a:t>NYU has several leading researchers in the area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61C8B6-3012-C9DC-A50F-18604FC59C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E3DD78-A3D6-4655-A308-27D2FA0799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6247" y="2603164"/>
            <a:ext cx="3473144" cy="29623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E3D2BC6-463B-59DE-FE73-094842134E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0739" y="3292421"/>
            <a:ext cx="3491809" cy="235345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2302257-4090-3B7A-A060-F151901DF90D}"/>
              </a:ext>
            </a:extLst>
          </p:cNvPr>
          <p:cNvSpPr txBox="1"/>
          <p:nvPr/>
        </p:nvSpPr>
        <p:spPr>
          <a:xfrm>
            <a:off x="8266235" y="1487936"/>
            <a:ext cx="347314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Ballé</a:t>
            </a:r>
            <a:r>
              <a:rPr lang="en-US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J., Laparra, V., &amp; Simoncelli, E. P. (2016). End-to-end optimized image compression. </a:t>
            </a:r>
            <a:r>
              <a:rPr lang="en-US" sz="1400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arXiv</a:t>
            </a:r>
            <a:r>
              <a:rPr lang="en-US" sz="14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preprint arXiv:1611.01704</a:t>
            </a:r>
            <a:r>
              <a:rPr lang="en-US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</a:t>
            </a:r>
            <a:endParaRPr lang="en-US" sz="14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2166302-C215-BD63-B971-ACC1A83073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9704" y="2685060"/>
            <a:ext cx="2633663" cy="2633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40E9FFF-BE76-509E-C5FC-B94345422A3A}"/>
              </a:ext>
            </a:extLst>
          </p:cNvPr>
          <p:cNvSpPr txBox="1"/>
          <p:nvPr/>
        </p:nvSpPr>
        <p:spPr>
          <a:xfrm>
            <a:off x="1097280" y="5407431"/>
            <a:ext cx="16417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Jona Balle, NYU</a:t>
            </a:r>
          </a:p>
        </p:txBody>
      </p:sp>
    </p:spTree>
    <p:extLst>
      <p:ext uri="{BB962C8B-B14F-4D97-AF65-F5344CB8AC3E}">
        <p14:creationId xmlns:p14="http://schemas.microsoft.com/office/powerpoint/2010/main" val="203225468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904AAB-7158-D2A5-4676-D89F7CCE68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Verilog Module Declaration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550060-38F7-759D-8B3A-46ED2B55F9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539277"/>
            <a:ext cx="4946417" cy="4329817"/>
          </a:xfrm>
        </p:spPr>
        <p:txBody>
          <a:bodyPr/>
          <a:lstStyle/>
          <a:p>
            <a:r>
              <a:rPr lang="en-US" dirty="0"/>
              <a:t>Define width parameters</a:t>
            </a:r>
          </a:p>
          <a:p>
            <a:r>
              <a:rPr lang="en-US" dirty="0"/>
              <a:t>Integer inputs</a:t>
            </a:r>
          </a:p>
          <a:p>
            <a:r>
              <a:rPr lang="en-US" dirty="0"/>
              <a:t>Optional saturation logic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10CB3E-A0AC-852A-2209-280B71255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50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DA6653B-6A0A-848E-E103-E88ABAB6B3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7872" y="1742988"/>
            <a:ext cx="4410302" cy="3372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98746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5E880B-4234-C11A-598C-7F083BBE2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B45B330-C389-38E3-1A40-803C3862E59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Register inputs (not shown)</a:t>
                </a:r>
              </a:p>
              <a:p>
                <a:r>
                  <a:rPr lang="en-US" dirty="0"/>
                  <a:t>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in high precision </a:t>
                </a:r>
              </a:p>
              <a:p>
                <a:r>
                  <a:rPr lang="en-US" dirty="0"/>
                  <a:t>Optionally saturate</a:t>
                </a:r>
              </a:p>
              <a:p>
                <a:r>
                  <a:rPr lang="en-US" dirty="0"/>
                  <a:t>Final max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B45B330-C389-38E3-1A40-803C3862E59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9E17E1-EF25-6ECD-F323-9F94298D2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51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9C6A2CF-06B3-1AA2-FCFD-F5062113C1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4635" y="488239"/>
            <a:ext cx="4942384" cy="165690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BE958C5-98B5-7F18-AC4C-726176785B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7851" y="2434811"/>
            <a:ext cx="3928473" cy="406201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FBDC3C7-D671-2EE1-4EB9-CB794BCE9D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5319" y="4342842"/>
            <a:ext cx="3354398" cy="1526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8847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Represent numbers in </a:t>
            </a:r>
            <a:r>
              <a:rPr lang="en-US" sz="2400" dirty="0">
                <a:solidFill>
                  <a:schemeClr val="accent1"/>
                </a:solidFill>
              </a:rPr>
              <a:t>floating point</a:t>
            </a:r>
            <a:r>
              <a:rPr lang="en-US" sz="2400" dirty="0">
                <a:solidFill>
                  <a:schemeClr val="tx1"/>
                </a:solidFill>
              </a:rPr>
              <a:t> and</a:t>
            </a:r>
            <a:r>
              <a:rPr lang="en-US" sz="2400" dirty="0"/>
              <a:t> </a:t>
            </a:r>
            <a:r>
              <a:rPr lang="en-US" sz="2400" dirty="0">
                <a:solidFill>
                  <a:schemeClr val="accent1"/>
                </a:solidFill>
              </a:rPr>
              <a:t>fixed point</a:t>
            </a:r>
          </a:p>
          <a:p>
            <a:r>
              <a:rPr lang="en-US" sz="2400" dirty="0"/>
              <a:t>Implement arithmetic operations efficiently in these formats</a:t>
            </a:r>
          </a:p>
          <a:p>
            <a:r>
              <a:rPr lang="en-US" sz="2400" dirty="0"/>
              <a:t>Identify cases for </a:t>
            </a:r>
            <a:r>
              <a:rPr lang="en-US" sz="2400" dirty="0">
                <a:solidFill>
                  <a:schemeClr val="accent1"/>
                </a:solidFill>
              </a:rPr>
              <a:t>overflow</a:t>
            </a:r>
          </a:p>
          <a:p>
            <a:r>
              <a:rPr lang="en-US" sz="2400" dirty="0"/>
              <a:t>Evaluate approximation errors via simulation</a:t>
            </a:r>
          </a:p>
          <a:p>
            <a:r>
              <a:rPr lang="en-US" sz="2400" dirty="0">
                <a:solidFill>
                  <a:schemeClr val="tx1"/>
                </a:solidFill>
              </a:rPr>
              <a:t>Optimally select </a:t>
            </a:r>
            <a:r>
              <a:rPr lang="en-US" sz="2400" dirty="0">
                <a:solidFill>
                  <a:schemeClr val="accent1"/>
                </a:solidFill>
              </a:rPr>
              <a:t>scaling factors </a:t>
            </a:r>
            <a:r>
              <a:rPr lang="en-US" sz="2400" dirty="0">
                <a:solidFill>
                  <a:schemeClr val="tx1"/>
                </a:solidFill>
              </a:rPr>
              <a:t>and parameters for the formats</a:t>
            </a:r>
          </a:p>
          <a:p>
            <a:r>
              <a:rPr lang="en-US" sz="2400" dirty="0"/>
              <a:t>Convert floating point algorithms to fixed point</a:t>
            </a:r>
          </a:p>
          <a:p>
            <a:pPr marL="0" indent="0">
              <a:buNone/>
            </a:pPr>
            <a:endParaRPr lang="en-US" sz="240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85531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EFFF6B-8453-395D-C9DF-D39D49D3FF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A98C3-C147-9B33-689D-5A5D264C65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28E2E2-EBC5-C8DE-A7D7-0B0A405420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Floating Point Numbers</a:t>
            </a:r>
          </a:p>
          <a:p>
            <a:r>
              <a:rPr lang="en-US" sz="2400" dirty="0"/>
              <a:t>Fixed Point Numbers</a:t>
            </a:r>
          </a:p>
          <a:p>
            <a:r>
              <a:rPr lang="en-US" sz="2400" dirty="0"/>
              <a:t>Optimal Scaling of Fix Point Numbers</a:t>
            </a:r>
          </a:p>
          <a:p>
            <a:r>
              <a:rPr lang="en-US" sz="2400"/>
              <a:t>Converting </a:t>
            </a:r>
            <a:r>
              <a:rPr lang="en-US" sz="2400" dirty="0"/>
              <a:t>Floating Point Algorithms to Fixed Point</a:t>
            </a:r>
          </a:p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D21FED-E321-4749-8167-3B80892DB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7</a:t>
            </a:fld>
            <a:endParaRPr lang="en-US" dirty="0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E9FC670A-2850-C4F8-F818-E68FBC3C0972}"/>
              </a:ext>
            </a:extLst>
          </p:cNvPr>
          <p:cNvSpPr/>
          <p:nvPr/>
        </p:nvSpPr>
        <p:spPr>
          <a:xfrm>
            <a:off x="411472" y="1475738"/>
            <a:ext cx="938784" cy="48463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8098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F78DC-B6D5-2D36-8DFD-776DF12C7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 of Integers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680F6D1-1E1A-7D95-DC9B-C86D38F84DB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800" dirty="0"/>
                  <a:t>Unit 1 introduced two numeric types: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600" dirty="0"/>
                  <a:t> = signed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2600" dirty="0"/>
                  <a:t> bit integers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600" dirty="0"/>
                  <a:t> = unsigned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2600" dirty="0"/>
                  <a:t> bit integers</a:t>
                </a:r>
              </a:p>
              <a:p>
                <a:r>
                  <a:rPr lang="en-US" sz="2800" dirty="0"/>
                  <a:t>Problem 1.  Cannot handle fractional components</a:t>
                </a:r>
              </a:p>
              <a:p>
                <a:pPr lvl="1"/>
                <a:r>
                  <a:rPr lang="en-US" sz="2600" dirty="0"/>
                  <a:t>Ex:  7.9, -12.2</a:t>
                </a:r>
              </a:p>
              <a:p>
                <a:pPr lvl="1"/>
                <a:r>
                  <a:rPr lang="en-US" sz="2600" dirty="0"/>
                  <a:t>Rounding may cause excessive approximation error</a:t>
                </a:r>
              </a:p>
              <a:p>
                <a:r>
                  <a:rPr lang="en-US" sz="2800" dirty="0"/>
                  <a:t>Problem 2.  Limited range</a:t>
                </a:r>
              </a:p>
              <a:p>
                <a:pPr lvl="1"/>
                <a:r>
                  <a:rPr lang="en-US" sz="2600" dirty="0"/>
                  <a:t>Values overflow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≥</m:t>
                    </m:r>
                    <m:sSup>
                      <m:sSup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p>
                    </m:sSup>
                  </m:oMath>
                </a14:m>
                <a:r>
                  <a:rPr lang="en-US" sz="2600" dirty="0"/>
                  <a:t> for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600" dirty="0"/>
                  <a:t> and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≥</m:t>
                    </m:r>
                    <m:sSup>
                      <m:sSup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2600" dirty="0"/>
                  <a:t> for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600" dirty="0"/>
              </a:p>
              <a:p>
                <a:pPr lvl="1"/>
                <a:endParaRPr lang="en-US" sz="2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680F6D1-1E1A-7D95-DC9B-C86D38F84DB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939" t="-23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800878-4E2D-3ED6-305F-C45C15749C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87274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0BE1B0-0B08-2E87-26A2-503E9ADA70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Floating Point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64D0AC3-3808-FA17-CA93-E3D37A54520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539277"/>
                <a:ext cx="4248443" cy="4329817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>
                    <a:solidFill>
                      <a:schemeClr val="accent1"/>
                    </a:solidFill>
                  </a:rPr>
                  <a:t>Fixed point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𝐹𝑃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r>
                  <a:rPr lang="en-US" dirty="0">
                    <a:solidFill>
                      <a:srgbClr val="00B050"/>
                    </a:solidFill>
                  </a:rPr>
                  <a:t>Signed bit</a:t>
                </a:r>
                <a:r>
                  <a:rPr lang="en-US" dirty="0"/>
                  <a:t>: 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=0,</m:t>
                    </m:r>
                  </m:oMath>
                </a14:m>
                <a:r>
                  <a:rPr lang="en-US" dirty="0"/>
                  <a:t>1,  One bit</a:t>
                </a:r>
              </a:p>
              <a:p>
                <a:r>
                  <a:rPr lang="en-US" dirty="0">
                    <a:solidFill>
                      <a:srgbClr val="0070C0"/>
                    </a:solidFill>
                  </a:rPr>
                  <a:t>Exponent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dirty="0"/>
                  <a:t> bits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Mantissa, significand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bits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 </a:t>
                </a:r>
              </a:p>
              <a:p>
                <a:pPr lvl="1"/>
                <a:r>
                  <a:rPr lang="en-US" dirty="0"/>
                  <a:t>Unsigned integer.  Not two complement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is the precision</a:t>
                </a:r>
              </a:p>
              <a:p>
                <a:r>
                  <a:rPr lang="en-US" dirty="0"/>
                  <a:t>Fixed scale factor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Constant,  no bits</a:t>
                </a:r>
              </a:p>
              <a:p>
                <a:pPr lvl="1"/>
                <a:r>
                  <a:rPr lang="en-US" dirty="0"/>
                  <a:t>Used to set range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More later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64D0AC3-3808-FA17-CA93-E3D37A5452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539277"/>
                <a:ext cx="4248443" cy="4329817"/>
              </a:xfrm>
              <a:blipFill>
                <a:blip r:embed="rId2"/>
                <a:stretch>
                  <a:fillRect l="-3156" t="-18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4A7FD0-7DD8-C108-3CDC-3AF85F228D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9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A094D2F-8FB7-F6B7-E9FA-265B5AF1AA49}"/>
              </a:ext>
            </a:extLst>
          </p:cNvPr>
          <p:cNvSpPr/>
          <p:nvPr/>
        </p:nvSpPr>
        <p:spPr>
          <a:xfrm>
            <a:off x="7155418" y="2467370"/>
            <a:ext cx="270532" cy="670920"/>
          </a:xfrm>
          <a:prstGeom prst="rect">
            <a:avLst/>
          </a:prstGeom>
          <a:solidFill>
            <a:srgbClr val="CCFFC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2A2193E-B541-411E-1132-D8E6A3C08A38}"/>
              </a:ext>
            </a:extLst>
          </p:cNvPr>
          <p:cNvSpPr/>
          <p:nvPr/>
        </p:nvSpPr>
        <p:spPr>
          <a:xfrm>
            <a:off x="9146994" y="2489923"/>
            <a:ext cx="2683373" cy="6709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14166D8-BC7B-42A4-4A36-16E95F0E3D16}"/>
              </a:ext>
            </a:extLst>
          </p:cNvPr>
          <p:cNvSpPr/>
          <p:nvPr/>
        </p:nvSpPr>
        <p:spPr>
          <a:xfrm>
            <a:off x="7609640" y="2489923"/>
            <a:ext cx="1431402" cy="67092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A286449-981B-DA82-121B-07794C477EE5}"/>
                  </a:ext>
                </a:extLst>
              </p:cNvPr>
              <p:cNvSpPr txBox="1"/>
              <p:nvPr/>
            </p:nvSpPr>
            <p:spPr>
              <a:xfrm>
                <a:off x="7832117" y="1485901"/>
                <a:ext cx="278403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𝐴</m:t>
                    </m:r>
                    <m:sSup>
                      <m:sSupPr>
                        <m:ctrlPr>
                          <a:rPr lang="en-US" sz="2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e>
                      <m:sup>
                        <m:r>
                          <a:rPr lang="en-US" sz="2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28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8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sup>
                    </m:sSup>
                  </m:oMath>
                </a14:m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A286449-981B-DA82-121B-07794C477E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2117" y="1485901"/>
                <a:ext cx="2784032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57A1AEAD-E3E0-24CD-7583-70239902B19C}"/>
              </a:ext>
            </a:extLst>
          </p:cNvPr>
          <p:cNvSpPr txBox="1"/>
          <p:nvPr/>
        </p:nvSpPr>
        <p:spPr>
          <a:xfrm>
            <a:off x="7109503" y="3473352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8C9858F-D103-933E-9B86-6DAC4C68B50C}"/>
                  </a:ext>
                </a:extLst>
              </p:cNvPr>
              <p:cNvSpPr txBox="1"/>
              <p:nvPr/>
            </p:nvSpPr>
            <p:spPr>
              <a:xfrm>
                <a:off x="10444369" y="3499168"/>
                <a:ext cx="42889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8C9858F-D103-933E-9B86-6DAC4C68B5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4369" y="3499168"/>
                <a:ext cx="428899" cy="461665"/>
              </a:xfrm>
              <a:prstGeom prst="rect">
                <a:avLst/>
              </a:prstGeom>
              <a:blipFill>
                <a:blip r:embed="rId4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16618A1-E9CB-1C76-1EA1-EDDD46FAFFA1}"/>
                  </a:ext>
                </a:extLst>
              </p:cNvPr>
              <p:cNvSpPr txBox="1"/>
              <p:nvPr/>
            </p:nvSpPr>
            <p:spPr>
              <a:xfrm>
                <a:off x="8111540" y="3473352"/>
                <a:ext cx="49026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16618A1-E9CB-1C76-1EA1-EDDD46FAFF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1540" y="3473352"/>
                <a:ext cx="490262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DBF10AD0-1F80-15DF-E81C-4BE056F4EF17}"/>
              </a:ext>
            </a:extLst>
          </p:cNvPr>
          <p:cNvSpPr txBox="1"/>
          <p:nvPr/>
        </p:nvSpPr>
        <p:spPr>
          <a:xfrm>
            <a:off x="6329323" y="3473352"/>
            <a:ext cx="7986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Bits=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37CD8B1-3C41-EED1-4017-B4DDE99F3B76}"/>
                  </a:ext>
                </a:extLst>
              </p:cNvPr>
              <p:cNvSpPr txBox="1"/>
              <p:nvPr/>
            </p:nvSpPr>
            <p:spPr>
              <a:xfrm>
                <a:off x="8045586" y="4576794"/>
                <a:ext cx="267009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1+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sz="2400" dirty="0"/>
                  <a:t> bits total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37CD8B1-3C41-EED1-4017-B4DDE99F3B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5586" y="4576794"/>
                <a:ext cx="2670090" cy="461665"/>
              </a:xfrm>
              <a:prstGeom prst="rect">
                <a:avLst/>
              </a:prstGeom>
              <a:blipFill>
                <a:blip r:embed="rId6"/>
                <a:stretch>
                  <a:fillRect l="-685" t="-10526" r="-2283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Left Brace 13">
            <a:extLst>
              <a:ext uri="{FF2B5EF4-FFF2-40B4-BE49-F238E27FC236}">
                <a16:creationId xmlns:a16="http://schemas.microsoft.com/office/drawing/2014/main" id="{69C07C5F-0E2D-1D48-8D39-0EF6CB58EB5A}"/>
              </a:ext>
            </a:extLst>
          </p:cNvPr>
          <p:cNvSpPr/>
          <p:nvPr/>
        </p:nvSpPr>
        <p:spPr>
          <a:xfrm rot="16200000">
            <a:off x="9178929" y="1997111"/>
            <a:ext cx="395319" cy="4764048"/>
          </a:xfrm>
          <a:prstGeom prst="leftBrac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382870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Violet II">
      <a:dk1>
        <a:sysClr val="windowText" lastClr="000000"/>
      </a:dk1>
      <a:lt1>
        <a:sysClr val="window" lastClr="FFFFFF"/>
      </a:lt1>
      <a:dk2>
        <a:srgbClr val="632E62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02006FA4-1611-4B07-AF7F-85CF6D20EB3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17198</TotalTime>
  <Words>3087</Words>
  <Application>Microsoft Office PowerPoint</Application>
  <PresentationFormat>Widescreen</PresentationFormat>
  <Paragraphs>508</Paragraphs>
  <Slides>51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6" baseType="lpstr">
      <vt:lpstr>Arial</vt:lpstr>
      <vt:lpstr>Calibri</vt:lpstr>
      <vt:lpstr>Cambria Math</vt:lpstr>
      <vt:lpstr>Wingdings</vt:lpstr>
      <vt:lpstr>Retrospect</vt:lpstr>
      <vt:lpstr>Unit 3  Floating and Fixed Point Numbers</vt:lpstr>
      <vt:lpstr>Today’s Lecture</vt:lpstr>
      <vt:lpstr>Example 1: Embedded LLMs</vt:lpstr>
      <vt:lpstr>Example 2:  Next-Generation Wireless</vt:lpstr>
      <vt:lpstr>Compression Research at NYU</vt:lpstr>
      <vt:lpstr>Learning Objectives</vt:lpstr>
      <vt:lpstr>Outline</vt:lpstr>
      <vt:lpstr>Limitations of Integers</vt:lpstr>
      <vt:lpstr>Simple Floating Point</vt:lpstr>
      <vt:lpstr>Example</vt:lpstr>
      <vt:lpstr>Example Problem</vt:lpstr>
      <vt:lpstr>Solution</vt:lpstr>
      <vt:lpstr>Terminology</vt:lpstr>
      <vt:lpstr>Dynamic Range</vt:lpstr>
      <vt:lpstr>Dynamic Range of Integers</vt:lpstr>
      <vt:lpstr>Floating-Point Dynamic Range</vt:lpstr>
      <vt:lpstr>Example Comparison</vt:lpstr>
      <vt:lpstr>IEEE-754 Floating Point Standard</vt:lpstr>
      <vt:lpstr>IEEE 754 Normal and Sub-Normal </vt:lpstr>
      <vt:lpstr>IEEE 754 Properties</vt:lpstr>
      <vt:lpstr>Floating Point Addition</vt:lpstr>
      <vt:lpstr>Resulting Algorithm</vt:lpstr>
      <vt:lpstr>Floating Point Multiplication</vt:lpstr>
      <vt:lpstr>Comparison</vt:lpstr>
      <vt:lpstr>Outline</vt:lpstr>
      <vt:lpstr>Motivating In-Class Exercise</vt:lpstr>
      <vt:lpstr>Integers vs. Floating Point</vt:lpstr>
      <vt:lpstr>Fixed Point</vt:lpstr>
      <vt:lpstr>Fixed Point Q Notation</vt:lpstr>
      <vt:lpstr>Examples</vt:lpstr>
      <vt:lpstr>Properties</vt:lpstr>
      <vt:lpstr>Addition and Type Casting Operations </vt:lpstr>
      <vt:lpstr>Multiplication</vt:lpstr>
      <vt:lpstr>Summary</vt:lpstr>
      <vt:lpstr>Example Problem</vt:lpstr>
      <vt:lpstr>Solution</vt:lpstr>
      <vt:lpstr>Comparison</vt:lpstr>
      <vt:lpstr>Outline</vt:lpstr>
      <vt:lpstr>Selecting the Precision</vt:lpstr>
      <vt:lpstr>Probabilistic Analysis</vt:lpstr>
      <vt:lpstr>Encoding, Representation, and Decoding</vt:lpstr>
      <vt:lpstr>Mean Squared Error</vt:lpstr>
      <vt:lpstr>Optimal Selection of n</vt:lpstr>
      <vt:lpstr>Outline</vt:lpstr>
      <vt:lpstr>Example: Piecewise Function</vt:lpstr>
      <vt:lpstr>Python Model</vt:lpstr>
      <vt:lpstr>Python Implementation</vt:lpstr>
      <vt:lpstr>Quantization Examples</vt:lpstr>
      <vt:lpstr>Optimizing the MSE</vt:lpstr>
      <vt:lpstr>System Verilog Module Declaration</vt:lpstr>
      <vt:lpstr>Implementation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Sundeep Rangan</dc:creator>
  <cp:lastModifiedBy>Sundeep Rangan</cp:lastModifiedBy>
  <cp:revision>653</cp:revision>
  <cp:lastPrinted>2018-09-04T19:00:14Z</cp:lastPrinted>
  <dcterms:created xsi:type="dcterms:W3CDTF">2015-03-22T11:15:32Z</dcterms:created>
  <dcterms:modified xsi:type="dcterms:W3CDTF">2026-02-01T21:49:33Z</dcterms:modified>
</cp:coreProperties>
</file>